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35"/>
  </p:notesMasterIdLst>
  <p:handoutMasterIdLst>
    <p:handoutMasterId r:id="rId36"/>
  </p:handoutMasterIdLst>
  <p:sldIdLst>
    <p:sldId id="1445" r:id="rId3"/>
    <p:sldId id="1455" r:id="rId4"/>
    <p:sldId id="1531" r:id="rId5"/>
    <p:sldId id="1546" r:id="rId6"/>
    <p:sldId id="1536" r:id="rId7"/>
    <p:sldId id="1542" r:id="rId8"/>
    <p:sldId id="1538" r:id="rId9"/>
    <p:sldId id="1539" r:id="rId10"/>
    <p:sldId id="1540" r:id="rId11"/>
    <p:sldId id="1541" r:id="rId12"/>
    <p:sldId id="1537" r:id="rId13"/>
    <p:sldId id="1510" r:id="rId14"/>
    <p:sldId id="1514" r:id="rId15"/>
    <p:sldId id="1504" r:id="rId16"/>
    <p:sldId id="1528" r:id="rId17"/>
    <p:sldId id="1505" r:id="rId18"/>
    <p:sldId id="1517" r:id="rId19"/>
    <p:sldId id="1518" r:id="rId20"/>
    <p:sldId id="1535" r:id="rId21"/>
    <p:sldId id="1519" r:id="rId22"/>
    <p:sldId id="1520" r:id="rId23"/>
    <p:sldId id="1521" r:id="rId24"/>
    <p:sldId id="1544" r:id="rId25"/>
    <p:sldId id="1523" r:id="rId26"/>
    <p:sldId id="1524" r:id="rId27"/>
    <p:sldId id="1512" r:id="rId28"/>
    <p:sldId id="1500" r:id="rId29"/>
    <p:sldId id="1456" r:id="rId30"/>
    <p:sldId id="1547" r:id="rId31"/>
    <p:sldId id="1548" r:id="rId32"/>
    <p:sldId id="1549" r:id="rId33"/>
    <p:sldId id="1550" r:id="rId34"/>
  </p:sldIdLst>
  <p:sldSz cx="12344400" cy="6950075"/>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551246" algn="l" rtl="0" fontAlgn="base">
      <a:spcBef>
        <a:spcPct val="0"/>
      </a:spcBef>
      <a:spcAft>
        <a:spcPct val="0"/>
      </a:spcAft>
      <a:defRPr kern="1200">
        <a:solidFill>
          <a:schemeClr val="tx1"/>
        </a:solidFill>
        <a:latin typeface="Arial" charset="0"/>
        <a:ea typeface="+mn-ea"/>
        <a:cs typeface="Arial" charset="0"/>
      </a:defRPr>
    </a:lvl2pPr>
    <a:lvl3pPr marL="1102492" algn="l" rtl="0" fontAlgn="base">
      <a:spcBef>
        <a:spcPct val="0"/>
      </a:spcBef>
      <a:spcAft>
        <a:spcPct val="0"/>
      </a:spcAft>
      <a:defRPr kern="1200">
        <a:solidFill>
          <a:schemeClr val="tx1"/>
        </a:solidFill>
        <a:latin typeface="Arial" charset="0"/>
        <a:ea typeface="+mn-ea"/>
        <a:cs typeface="Arial" charset="0"/>
      </a:defRPr>
    </a:lvl3pPr>
    <a:lvl4pPr marL="1653738" algn="l" rtl="0" fontAlgn="base">
      <a:spcBef>
        <a:spcPct val="0"/>
      </a:spcBef>
      <a:spcAft>
        <a:spcPct val="0"/>
      </a:spcAft>
      <a:defRPr kern="1200">
        <a:solidFill>
          <a:schemeClr val="tx1"/>
        </a:solidFill>
        <a:latin typeface="Arial" charset="0"/>
        <a:ea typeface="+mn-ea"/>
        <a:cs typeface="Arial" charset="0"/>
      </a:defRPr>
    </a:lvl4pPr>
    <a:lvl5pPr marL="2204984" algn="l" rtl="0" fontAlgn="base">
      <a:spcBef>
        <a:spcPct val="0"/>
      </a:spcBef>
      <a:spcAft>
        <a:spcPct val="0"/>
      </a:spcAft>
      <a:defRPr kern="1200">
        <a:solidFill>
          <a:schemeClr val="tx1"/>
        </a:solidFill>
        <a:latin typeface="Arial" charset="0"/>
        <a:ea typeface="+mn-ea"/>
        <a:cs typeface="Arial" charset="0"/>
      </a:defRPr>
    </a:lvl5pPr>
    <a:lvl6pPr marL="2756230" algn="l" defTabSz="1102492" rtl="0" eaLnBrk="1" latinLnBrk="0" hangingPunct="1">
      <a:defRPr kern="1200">
        <a:solidFill>
          <a:schemeClr val="tx1"/>
        </a:solidFill>
        <a:latin typeface="Arial" charset="0"/>
        <a:ea typeface="+mn-ea"/>
        <a:cs typeface="Arial" charset="0"/>
      </a:defRPr>
    </a:lvl6pPr>
    <a:lvl7pPr marL="3307476" algn="l" defTabSz="1102492" rtl="0" eaLnBrk="1" latinLnBrk="0" hangingPunct="1">
      <a:defRPr kern="1200">
        <a:solidFill>
          <a:schemeClr val="tx1"/>
        </a:solidFill>
        <a:latin typeface="Arial" charset="0"/>
        <a:ea typeface="+mn-ea"/>
        <a:cs typeface="Arial" charset="0"/>
      </a:defRPr>
    </a:lvl7pPr>
    <a:lvl8pPr marL="3858722" algn="l" defTabSz="1102492" rtl="0" eaLnBrk="1" latinLnBrk="0" hangingPunct="1">
      <a:defRPr kern="1200">
        <a:solidFill>
          <a:schemeClr val="tx1"/>
        </a:solidFill>
        <a:latin typeface="Arial" charset="0"/>
        <a:ea typeface="+mn-ea"/>
        <a:cs typeface="Arial" charset="0"/>
      </a:defRPr>
    </a:lvl8pPr>
    <a:lvl9pPr marL="4409968" algn="l" defTabSz="1102492"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41" userDrawn="1">
          <p15:clr>
            <a:srgbClr val="A4A3A4"/>
          </p15:clr>
        </p15:guide>
        <p15:guide id="2" pos="2880">
          <p15:clr>
            <a:srgbClr val="A4A3A4"/>
          </p15:clr>
        </p15:guide>
        <p15:guide id="3" orient="horz" pos="2189">
          <p15:clr>
            <a:srgbClr val="A4A3A4"/>
          </p15:clr>
        </p15:guide>
        <p15:guide id="4" pos="38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8080"/>
    <a:srgbClr val="666699"/>
    <a:srgbClr val="E3FDBF"/>
    <a:srgbClr val="70BDD2"/>
    <a:srgbClr val="64B7CE"/>
    <a:srgbClr val="99CCFF"/>
    <a:srgbClr val="33CCFF"/>
    <a:srgbClr val="00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86535" autoAdjust="0"/>
  </p:normalViewPr>
  <p:slideViewPr>
    <p:cSldViewPr>
      <p:cViewPr varScale="1">
        <p:scale>
          <a:sx n="63" d="100"/>
          <a:sy n="63" d="100"/>
        </p:scale>
        <p:origin x="1134" y="96"/>
      </p:cViewPr>
      <p:guideLst>
        <p:guide orient="horz" pos="2141"/>
        <p:guide pos="2880"/>
        <p:guide orient="horz" pos="2189"/>
        <p:guide pos="3888"/>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p:cViewPr>
        <p:scale>
          <a:sx n="80" d="100"/>
          <a:sy n="80" d="100"/>
        </p:scale>
        <p:origin x="-298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A5A1C7-D5CB-462F-B2D5-597CD786C5DE}" type="doc">
      <dgm:prSet loTypeId="urn:microsoft.com/office/officeart/2005/8/layout/lProcess2" loCatId="list" qsTypeId="urn:microsoft.com/office/officeart/2005/8/quickstyle/3d1" qsCatId="3D" csTypeId="urn:microsoft.com/office/officeart/2005/8/colors/accent2_1" csCatId="accent2" phldr="1"/>
      <dgm:spPr/>
      <dgm:t>
        <a:bodyPr/>
        <a:lstStyle/>
        <a:p>
          <a:endParaRPr lang="en-US"/>
        </a:p>
      </dgm:t>
    </dgm:pt>
    <dgm:pt modelId="{C7F01684-33D7-4F2A-94C8-EF7FFA06532E}">
      <dgm:prSet phldrT="[Text]"/>
      <dgm:spPr/>
      <dgm:t>
        <a:bodyPr/>
        <a:lstStyle/>
        <a:p>
          <a:r>
            <a:rPr lang="en-US" dirty="0" smtClean="0">
              <a:latin typeface="Segoe UI Light" panose="020B0502040204020203" pitchFamily="34" charset="0"/>
              <a:cs typeface="Segoe UI Light" panose="020B0502040204020203" pitchFamily="34" charset="0"/>
            </a:rPr>
            <a:t>(1)</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Security</a:t>
          </a:r>
          <a:endParaRPr lang="en-US" dirty="0">
            <a:latin typeface="Segoe UI Light" panose="020B0502040204020203" pitchFamily="34" charset="0"/>
            <a:cs typeface="Segoe UI Light" panose="020B0502040204020203" pitchFamily="34" charset="0"/>
          </a:endParaRPr>
        </a:p>
      </dgm:t>
    </dgm:pt>
    <dgm:pt modelId="{60CDE2ED-5D9C-4569-8FF7-98A50FB007AA}" type="parTrans" cxnId="{A1F904C1-F714-4357-A797-FDA06F686DE4}">
      <dgm:prSet/>
      <dgm:spPr/>
      <dgm:t>
        <a:bodyPr/>
        <a:lstStyle/>
        <a:p>
          <a:endParaRPr lang="en-US">
            <a:latin typeface="Segoe UI Light" panose="020B0502040204020203" pitchFamily="34" charset="0"/>
            <a:cs typeface="Segoe UI Light" panose="020B0502040204020203" pitchFamily="34" charset="0"/>
          </a:endParaRPr>
        </a:p>
      </dgm:t>
    </dgm:pt>
    <dgm:pt modelId="{F8F0C6B4-562E-4A6D-8BFF-7554E9942712}" type="sibTrans" cxnId="{A1F904C1-F714-4357-A797-FDA06F686DE4}">
      <dgm:prSet/>
      <dgm:spPr/>
      <dgm:t>
        <a:bodyPr/>
        <a:lstStyle/>
        <a:p>
          <a:endParaRPr lang="en-US">
            <a:latin typeface="Segoe UI Light" panose="020B0502040204020203" pitchFamily="34" charset="0"/>
            <a:cs typeface="Segoe UI Light" panose="020B0502040204020203" pitchFamily="34" charset="0"/>
          </a:endParaRPr>
        </a:p>
      </dgm:t>
    </dgm:pt>
    <dgm:pt modelId="{5D7D40E8-CC81-4978-8516-BB76332F1462}">
      <dgm:prSet phldrT="[Text]"/>
      <dgm:spPr/>
      <dgm:t>
        <a:bodyPr/>
        <a:lstStyle/>
        <a:p>
          <a:r>
            <a:rPr lang="en-US" dirty="0" smtClean="0">
              <a:latin typeface="Segoe UI Light" panose="020B0502040204020203" pitchFamily="34" charset="0"/>
              <a:cs typeface="Segoe UI Light" panose="020B0502040204020203" pitchFamily="34" charset="0"/>
            </a:rPr>
            <a:t>The ability to protect information, systems, and assets while delivering business value through risk assessments and mitigation strategies</a:t>
          </a:r>
          <a:endParaRPr lang="en-US" dirty="0">
            <a:latin typeface="Segoe UI Light" panose="020B0502040204020203" pitchFamily="34" charset="0"/>
            <a:cs typeface="Segoe UI Light" panose="020B0502040204020203" pitchFamily="34" charset="0"/>
          </a:endParaRPr>
        </a:p>
      </dgm:t>
    </dgm:pt>
    <dgm:pt modelId="{340046B0-CBEE-4254-A18C-2E2AA6664E5C}" type="parTrans" cxnId="{D3672D68-E6C1-414B-B855-D42800C9CA43}">
      <dgm:prSet/>
      <dgm:spPr/>
      <dgm:t>
        <a:bodyPr/>
        <a:lstStyle/>
        <a:p>
          <a:endParaRPr lang="en-US">
            <a:latin typeface="Segoe UI Light" panose="020B0502040204020203" pitchFamily="34" charset="0"/>
            <a:cs typeface="Segoe UI Light" panose="020B0502040204020203" pitchFamily="34" charset="0"/>
          </a:endParaRPr>
        </a:p>
      </dgm:t>
    </dgm:pt>
    <dgm:pt modelId="{EAED8612-8F80-44A8-90A0-3CE0BF20FC68}" type="sibTrans" cxnId="{D3672D68-E6C1-414B-B855-D42800C9CA43}">
      <dgm:prSet/>
      <dgm:spPr/>
      <dgm:t>
        <a:bodyPr/>
        <a:lstStyle/>
        <a:p>
          <a:endParaRPr lang="en-US">
            <a:latin typeface="Segoe UI Light" panose="020B0502040204020203" pitchFamily="34" charset="0"/>
            <a:cs typeface="Segoe UI Light" panose="020B0502040204020203" pitchFamily="34" charset="0"/>
          </a:endParaRPr>
        </a:p>
      </dgm:t>
    </dgm:pt>
    <dgm:pt modelId="{0D5652FE-88BA-4A1D-AF1B-4812058C234B}">
      <dgm:prSet phldrT="[Text]"/>
      <dgm:spPr/>
      <dgm:t>
        <a:bodyPr/>
        <a:lstStyle/>
        <a:p>
          <a:r>
            <a:rPr lang="en-US" dirty="0" smtClean="0">
              <a:latin typeface="Segoe UI Light" panose="020B0502040204020203" pitchFamily="34" charset="0"/>
              <a:cs typeface="Segoe UI Light" panose="020B0502040204020203" pitchFamily="34" charset="0"/>
            </a:rPr>
            <a:t>(2)</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Reliability</a:t>
          </a:r>
          <a:endParaRPr lang="en-US" dirty="0">
            <a:latin typeface="Segoe UI Light" panose="020B0502040204020203" pitchFamily="34" charset="0"/>
            <a:cs typeface="Segoe UI Light" panose="020B0502040204020203" pitchFamily="34" charset="0"/>
          </a:endParaRPr>
        </a:p>
      </dgm:t>
    </dgm:pt>
    <dgm:pt modelId="{2AB1E68A-F821-4F78-A171-958FDA068A80}" type="parTrans" cxnId="{81C1D3F6-C7F8-4AB5-B00C-3B0E1E988A90}">
      <dgm:prSet/>
      <dgm:spPr/>
      <dgm:t>
        <a:bodyPr/>
        <a:lstStyle/>
        <a:p>
          <a:endParaRPr lang="en-US">
            <a:latin typeface="Segoe UI Light" panose="020B0502040204020203" pitchFamily="34" charset="0"/>
            <a:cs typeface="Segoe UI Light" panose="020B0502040204020203" pitchFamily="34" charset="0"/>
          </a:endParaRPr>
        </a:p>
      </dgm:t>
    </dgm:pt>
    <dgm:pt modelId="{8642BE91-227E-46C3-9102-79830D7D5AD3}" type="sibTrans" cxnId="{81C1D3F6-C7F8-4AB5-B00C-3B0E1E988A90}">
      <dgm:prSet/>
      <dgm:spPr/>
      <dgm:t>
        <a:bodyPr/>
        <a:lstStyle/>
        <a:p>
          <a:endParaRPr lang="en-US">
            <a:latin typeface="Segoe UI Light" panose="020B0502040204020203" pitchFamily="34" charset="0"/>
            <a:cs typeface="Segoe UI Light" panose="020B0502040204020203" pitchFamily="34" charset="0"/>
          </a:endParaRPr>
        </a:p>
      </dgm:t>
    </dgm:pt>
    <dgm:pt modelId="{CE771ED1-DD52-4BD0-AB00-01F387A8FBAA}">
      <dgm:prSet phldrT="[Text]"/>
      <dgm:spPr/>
      <dgm:t>
        <a:bodyPr/>
        <a:lstStyle/>
        <a:p>
          <a:r>
            <a:rPr lang="en-US" dirty="0" smtClean="0">
              <a:latin typeface="Segoe UI Light" panose="020B0502040204020203" pitchFamily="34" charset="0"/>
              <a:cs typeface="Segoe UI Light" panose="020B0502040204020203" pitchFamily="34" charset="0"/>
            </a:rPr>
            <a:t>The ability of a system to recover from infrastructure or service failures, dynamically acquire computing resources to meet demand, and mitigate disruptions such as misconfigurations or transient network issues</a:t>
          </a:r>
          <a:endParaRPr lang="en-US" dirty="0">
            <a:latin typeface="Segoe UI Light" panose="020B0502040204020203" pitchFamily="34" charset="0"/>
            <a:cs typeface="Segoe UI Light" panose="020B0502040204020203" pitchFamily="34" charset="0"/>
          </a:endParaRPr>
        </a:p>
      </dgm:t>
    </dgm:pt>
    <dgm:pt modelId="{EA22026A-B021-4C4D-89FE-5DDA86011DAF}" type="parTrans" cxnId="{B185C137-0740-4166-AA41-60544BD6012E}">
      <dgm:prSet/>
      <dgm:spPr/>
      <dgm:t>
        <a:bodyPr/>
        <a:lstStyle/>
        <a:p>
          <a:endParaRPr lang="en-US">
            <a:latin typeface="Segoe UI Light" panose="020B0502040204020203" pitchFamily="34" charset="0"/>
            <a:cs typeface="Segoe UI Light" panose="020B0502040204020203" pitchFamily="34" charset="0"/>
          </a:endParaRPr>
        </a:p>
      </dgm:t>
    </dgm:pt>
    <dgm:pt modelId="{A8BCEE34-098D-4E0D-86C8-F17CF6392E3A}" type="sibTrans" cxnId="{B185C137-0740-4166-AA41-60544BD6012E}">
      <dgm:prSet/>
      <dgm:spPr/>
      <dgm:t>
        <a:bodyPr/>
        <a:lstStyle/>
        <a:p>
          <a:endParaRPr lang="en-US">
            <a:latin typeface="Segoe UI Light" panose="020B0502040204020203" pitchFamily="34" charset="0"/>
            <a:cs typeface="Segoe UI Light" panose="020B0502040204020203" pitchFamily="34" charset="0"/>
          </a:endParaRPr>
        </a:p>
      </dgm:t>
    </dgm:pt>
    <dgm:pt modelId="{DACD7D69-0AAB-48C9-8F52-8EE8BA898927}">
      <dgm:prSet phldrT="[Text]"/>
      <dgm:spPr/>
      <dgm:t>
        <a:bodyPr/>
        <a:lstStyle/>
        <a:p>
          <a:r>
            <a:rPr lang="en-US" dirty="0" smtClean="0">
              <a:latin typeface="Segoe UI Light" panose="020B0502040204020203" pitchFamily="34" charset="0"/>
              <a:cs typeface="Segoe UI Light" panose="020B0502040204020203" pitchFamily="34" charset="0"/>
            </a:rPr>
            <a:t>(3)</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Performance Efficiency</a:t>
          </a:r>
          <a:endParaRPr lang="en-US" dirty="0">
            <a:latin typeface="Segoe UI Light" panose="020B0502040204020203" pitchFamily="34" charset="0"/>
            <a:cs typeface="Segoe UI Light" panose="020B0502040204020203" pitchFamily="34" charset="0"/>
          </a:endParaRPr>
        </a:p>
      </dgm:t>
    </dgm:pt>
    <dgm:pt modelId="{49EBF2D6-FA0D-4BB2-BAD4-01C3A49455F9}" type="parTrans" cxnId="{8A5DC390-1BE8-4B5E-BCA3-DA20DDBEAAF2}">
      <dgm:prSet/>
      <dgm:spPr/>
      <dgm:t>
        <a:bodyPr/>
        <a:lstStyle/>
        <a:p>
          <a:endParaRPr lang="en-US">
            <a:latin typeface="Segoe UI Light" panose="020B0502040204020203" pitchFamily="34" charset="0"/>
            <a:cs typeface="Segoe UI Light" panose="020B0502040204020203" pitchFamily="34" charset="0"/>
          </a:endParaRPr>
        </a:p>
      </dgm:t>
    </dgm:pt>
    <dgm:pt modelId="{84D5F09B-F5BE-4704-BDC2-BC2CF8EECC23}" type="sibTrans" cxnId="{8A5DC390-1BE8-4B5E-BCA3-DA20DDBEAAF2}">
      <dgm:prSet/>
      <dgm:spPr/>
      <dgm:t>
        <a:bodyPr/>
        <a:lstStyle/>
        <a:p>
          <a:endParaRPr lang="en-US">
            <a:latin typeface="Segoe UI Light" panose="020B0502040204020203" pitchFamily="34" charset="0"/>
            <a:cs typeface="Segoe UI Light" panose="020B0502040204020203" pitchFamily="34" charset="0"/>
          </a:endParaRPr>
        </a:p>
      </dgm:t>
    </dgm:pt>
    <dgm:pt modelId="{2B684DBA-306F-4045-A07F-E7372E0935E8}">
      <dgm:prSet phldrT="[Text]"/>
      <dgm:spPr/>
      <dgm:t>
        <a:bodyPr/>
        <a:lstStyle/>
        <a:p>
          <a:r>
            <a:rPr lang="en-US" dirty="0" smtClean="0">
              <a:latin typeface="Segoe UI Light" panose="020B0502040204020203" pitchFamily="34" charset="0"/>
              <a:cs typeface="Segoe UI Light" panose="020B0502040204020203" pitchFamily="34" charset="0"/>
            </a:rPr>
            <a:t>The ability to use computing resources efficiently to meet system requirements, and to maintain that efficiency as demand changes and </a:t>
          </a:r>
          <a:r>
            <a:rPr lang="en-US" smtClean="0">
              <a:latin typeface="Segoe UI Light" panose="020B0502040204020203" pitchFamily="34" charset="0"/>
              <a:cs typeface="Segoe UI Light" panose="020B0502040204020203" pitchFamily="34" charset="0"/>
            </a:rPr>
            <a:t>technologies evolve</a:t>
          </a:r>
          <a:endParaRPr lang="en-US" dirty="0">
            <a:latin typeface="Segoe UI Light" panose="020B0502040204020203" pitchFamily="34" charset="0"/>
            <a:cs typeface="Segoe UI Light" panose="020B0502040204020203" pitchFamily="34" charset="0"/>
          </a:endParaRPr>
        </a:p>
      </dgm:t>
    </dgm:pt>
    <dgm:pt modelId="{2E28B7DD-2078-4810-BBCA-CDDEFAF63372}" type="parTrans" cxnId="{4549269C-C823-41FB-A9BF-EA04E6ED3715}">
      <dgm:prSet/>
      <dgm:spPr/>
      <dgm:t>
        <a:bodyPr/>
        <a:lstStyle/>
        <a:p>
          <a:endParaRPr lang="en-US">
            <a:latin typeface="Segoe UI Light" panose="020B0502040204020203" pitchFamily="34" charset="0"/>
            <a:cs typeface="Segoe UI Light" panose="020B0502040204020203" pitchFamily="34" charset="0"/>
          </a:endParaRPr>
        </a:p>
      </dgm:t>
    </dgm:pt>
    <dgm:pt modelId="{18914CE1-4AA2-4E63-8E83-82FA240B9785}" type="sibTrans" cxnId="{4549269C-C823-41FB-A9BF-EA04E6ED3715}">
      <dgm:prSet/>
      <dgm:spPr/>
      <dgm:t>
        <a:bodyPr/>
        <a:lstStyle/>
        <a:p>
          <a:endParaRPr lang="en-US">
            <a:latin typeface="Segoe UI Light" panose="020B0502040204020203" pitchFamily="34" charset="0"/>
            <a:cs typeface="Segoe UI Light" panose="020B0502040204020203" pitchFamily="34" charset="0"/>
          </a:endParaRPr>
        </a:p>
      </dgm:t>
    </dgm:pt>
    <dgm:pt modelId="{816DEAA2-D672-42E0-B98D-462DD7FF1C48}">
      <dgm:prSet phldrT="[Text]"/>
      <dgm:spPr/>
      <dgm:t>
        <a:bodyPr/>
        <a:lstStyle/>
        <a:p>
          <a:r>
            <a:rPr lang="en-US" dirty="0" smtClean="0">
              <a:latin typeface="Segoe UI Light" panose="020B0502040204020203" pitchFamily="34" charset="0"/>
              <a:cs typeface="Segoe UI Light" panose="020B0502040204020203" pitchFamily="34" charset="0"/>
            </a:rPr>
            <a:t>(4)</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Cost Optimization</a:t>
          </a:r>
          <a:endParaRPr lang="en-US" dirty="0">
            <a:latin typeface="Segoe UI Light" panose="020B0502040204020203" pitchFamily="34" charset="0"/>
            <a:cs typeface="Segoe UI Light" panose="020B0502040204020203" pitchFamily="34" charset="0"/>
          </a:endParaRPr>
        </a:p>
      </dgm:t>
    </dgm:pt>
    <dgm:pt modelId="{F1BFCE00-6EF5-49C7-88EA-EFC56C598A37}" type="parTrans" cxnId="{DB75776C-FC7F-4AFB-9661-CDB38701F06A}">
      <dgm:prSet/>
      <dgm:spPr/>
      <dgm:t>
        <a:bodyPr/>
        <a:lstStyle/>
        <a:p>
          <a:endParaRPr lang="en-US">
            <a:latin typeface="Segoe UI Light" panose="020B0502040204020203" pitchFamily="34" charset="0"/>
            <a:cs typeface="Segoe UI Light" panose="020B0502040204020203" pitchFamily="34" charset="0"/>
          </a:endParaRPr>
        </a:p>
      </dgm:t>
    </dgm:pt>
    <dgm:pt modelId="{27DA2F51-F25F-4AE3-ABFA-EC0F91607680}" type="sibTrans" cxnId="{DB75776C-FC7F-4AFB-9661-CDB38701F06A}">
      <dgm:prSet/>
      <dgm:spPr/>
      <dgm:t>
        <a:bodyPr/>
        <a:lstStyle/>
        <a:p>
          <a:endParaRPr lang="en-US">
            <a:latin typeface="Segoe UI Light" panose="020B0502040204020203" pitchFamily="34" charset="0"/>
            <a:cs typeface="Segoe UI Light" panose="020B0502040204020203" pitchFamily="34" charset="0"/>
          </a:endParaRPr>
        </a:p>
      </dgm:t>
    </dgm:pt>
    <dgm:pt modelId="{856C1574-2574-4306-9D50-7A1B9A0D9441}">
      <dgm:prSet phldrT="[Text]"/>
      <dgm:spPr/>
      <dgm:t>
        <a:bodyPr/>
        <a:lstStyle/>
        <a:p>
          <a:r>
            <a:rPr lang="en-US" dirty="0" smtClean="0">
              <a:latin typeface="Segoe UI Light" panose="020B0502040204020203" pitchFamily="34" charset="0"/>
              <a:cs typeface="Segoe UI Light" panose="020B0502040204020203" pitchFamily="34" charset="0"/>
            </a:rPr>
            <a:t>The ability to avoid or eliminate unneeded cost or suboptimal resources</a:t>
          </a:r>
          <a:endParaRPr lang="en-US" dirty="0">
            <a:latin typeface="Segoe UI Light" panose="020B0502040204020203" pitchFamily="34" charset="0"/>
            <a:cs typeface="Segoe UI Light" panose="020B0502040204020203" pitchFamily="34" charset="0"/>
          </a:endParaRPr>
        </a:p>
      </dgm:t>
    </dgm:pt>
    <dgm:pt modelId="{5B0CEFAB-C06E-4163-98C7-302C7881E8F2}" type="parTrans" cxnId="{B6BA63F9-403E-4B92-93A9-6A4708A3F9AE}">
      <dgm:prSet/>
      <dgm:spPr/>
      <dgm:t>
        <a:bodyPr/>
        <a:lstStyle/>
        <a:p>
          <a:endParaRPr lang="en-US">
            <a:latin typeface="Segoe UI Light" panose="020B0502040204020203" pitchFamily="34" charset="0"/>
            <a:cs typeface="Segoe UI Light" panose="020B0502040204020203" pitchFamily="34" charset="0"/>
          </a:endParaRPr>
        </a:p>
      </dgm:t>
    </dgm:pt>
    <dgm:pt modelId="{58221A43-C4CF-4C9F-B4B0-14139B672A5B}" type="sibTrans" cxnId="{B6BA63F9-403E-4B92-93A9-6A4708A3F9AE}">
      <dgm:prSet/>
      <dgm:spPr/>
      <dgm:t>
        <a:bodyPr/>
        <a:lstStyle/>
        <a:p>
          <a:endParaRPr lang="en-US">
            <a:latin typeface="Segoe UI Light" panose="020B0502040204020203" pitchFamily="34" charset="0"/>
            <a:cs typeface="Segoe UI Light" panose="020B0502040204020203" pitchFamily="34" charset="0"/>
          </a:endParaRPr>
        </a:p>
      </dgm:t>
    </dgm:pt>
    <dgm:pt modelId="{C399115A-B769-48E3-90DE-599147579D47}" type="pres">
      <dgm:prSet presAssocID="{91A5A1C7-D5CB-462F-B2D5-597CD786C5DE}" presName="theList" presStyleCnt="0">
        <dgm:presLayoutVars>
          <dgm:dir/>
          <dgm:animLvl val="lvl"/>
          <dgm:resizeHandles val="exact"/>
        </dgm:presLayoutVars>
      </dgm:prSet>
      <dgm:spPr/>
      <dgm:t>
        <a:bodyPr/>
        <a:lstStyle/>
        <a:p>
          <a:endParaRPr lang="en-IN"/>
        </a:p>
      </dgm:t>
    </dgm:pt>
    <dgm:pt modelId="{AE5BE323-8E4A-46CE-8DDD-13E151BDDBD3}" type="pres">
      <dgm:prSet presAssocID="{C7F01684-33D7-4F2A-94C8-EF7FFA06532E}" presName="compNode" presStyleCnt="0"/>
      <dgm:spPr/>
    </dgm:pt>
    <dgm:pt modelId="{3C9DFA04-715C-4B60-80FF-D15F7C6CA690}" type="pres">
      <dgm:prSet presAssocID="{C7F01684-33D7-4F2A-94C8-EF7FFA06532E}" presName="aNode" presStyleLbl="bgShp" presStyleIdx="0" presStyleCnt="4"/>
      <dgm:spPr/>
      <dgm:t>
        <a:bodyPr/>
        <a:lstStyle/>
        <a:p>
          <a:endParaRPr lang="en-IN"/>
        </a:p>
      </dgm:t>
    </dgm:pt>
    <dgm:pt modelId="{BECDCBFA-C822-4BC8-9791-E9D717F1C892}" type="pres">
      <dgm:prSet presAssocID="{C7F01684-33D7-4F2A-94C8-EF7FFA06532E}" presName="textNode" presStyleLbl="bgShp" presStyleIdx="0" presStyleCnt="4"/>
      <dgm:spPr/>
      <dgm:t>
        <a:bodyPr/>
        <a:lstStyle/>
        <a:p>
          <a:endParaRPr lang="en-IN"/>
        </a:p>
      </dgm:t>
    </dgm:pt>
    <dgm:pt modelId="{B1CB09A8-180A-42ED-A1EB-7895503128C1}" type="pres">
      <dgm:prSet presAssocID="{C7F01684-33D7-4F2A-94C8-EF7FFA06532E}" presName="compChildNode" presStyleCnt="0"/>
      <dgm:spPr/>
    </dgm:pt>
    <dgm:pt modelId="{FC12E585-5965-4E5E-AD2F-7A24D60D396E}" type="pres">
      <dgm:prSet presAssocID="{C7F01684-33D7-4F2A-94C8-EF7FFA06532E}" presName="theInnerList" presStyleCnt="0"/>
      <dgm:spPr/>
    </dgm:pt>
    <dgm:pt modelId="{F396631B-12DE-418A-AFEF-116D0DA53BE7}" type="pres">
      <dgm:prSet presAssocID="{5D7D40E8-CC81-4978-8516-BB76332F1462}" presName="childNode" presStyleLbl="node1" presStyleIdx="0" presStyleCnt="4">
        <dgm:presLayoutVars>
          <dgm:bulletEnabled val="1"/>
        </dgm:presLayoutVars>
      </dgm:prSet>
      <dgm:spPr/>
      <dgm:t>
        <a:bodyPr/>
        <a:lstStyle/>
        <a:p>
          <a:endParaRPr lang="en-US"/>
        </a:p>
      </dgm:t>
    </dgm:pt>
    <dgm:pt modelId="{335F6CBF-9013-42DC-A340-A2EBC64B3E98}" type="pres">
      <dgm:prSet presAssocID="{C7F01684-33D7-4F2A-94C8-EF7FFA06532E}" presName="aSpace" presStyleCnt="0"/>
      <dgm:spPr/>
    </dgm:pt>
    <dgm:pt modelId="{84532E6E-0A49-490F-9F8B-C37A1812B048}" type="pres">
      <dgm:prSet presAssocID="{0D5652FE-88BA-4A1D-AF1B-4812058C234B}" presName="compNode" presStyleCnt="0"/>
      <dgm:spPr/>
    </dgm:pt>
    <dgm:pt modelId="{1C3C453D-174F-4A67-BF07-BF3B3009C409}" type="pres">
      <dgm:prSet presAssocID="{0D5652FE-88BA-4A1D-AF1B-4812058C234B}" presName="aNode" presStyleLbl="bgShp" presStyleIdx="1" presStyleCnt="4"/>
      <dgm:spPr/>
      <dgm:t>
        <a:bodyPr/>
        <a:lstStyle/>
        <a:p>
          <a:endParaRPr lang="en-IN"/>
        </a:p>
      </dgm:t>
    </dgm:pt>
    <dgm:pt modelId="{50DC64A0-B437-4F31-94F5-89F9FA6E0271}" type="pres">
      <dgm:prSet presAssocID="{0D5652FE-88BA-4A1D-AF1B-4812058C234B}" presName="textNode" presStyleLbl="bgShp" presStyleIdx="1" presStyleCnt="4"/>
      <dgm:spPr/>
      <dgm:t>
        <a:bodyPr/>
        <a:lstStyle/>
        <a:p>
          <a:endParaRPr lang="en-IN"/>
        </a:p>
      </dgm:t>
    </dgm:pt>
    <dgm:pt modelId="{2ACCF3A9-E268-48E6-9910-037F5F237DE3}" type="pres">
      <dgm:prSet presAssocID="{0D5652FE-88BA-4A1D-AF1B-4812058C234B}" presName="compChildNode" presStyleCnt="0"/>
      <dgm:spPr/>
    </dgm:pt>
    <dgm:pt modelId="{47A7ED09-32EB-431E-82C9-AA6FE9B63C02}" type="pres">
      <dgm:prSet presAssocID="{0D5652FE-88BA-4A1D-AF1B-4812058C234B}" presName="theInnerList" presStyleCnt="0"/>
      <dgm:spPr/>
    </dgm:pt>
    <dgm:pt modelId="{FD0B1210-81A9-4910-A78F-393A8A8901C7}" type="pres">
      <dgm:prSet presAssocID="{CE771ED1-DD52-4BD0-AB00-01F387A8FBAA}" presName="childNode" presStyleLbl="node1" presStyleIdx="1" presStyleCnt="4">
        <dgm:presLayoutVars>
          <dgm:bulletEnabled val="1"/>
        </dgm:presLayoutVars>
      </dgm:prSet>
      <dgm:spPr/>
      <dgm:t>
        <a:bodyPr/>
        <a:lstStyle/>
        <a:p>
          <a:endParaRPr lang="en-US"/>
        </a:p>
      </dgm:t>
    </dgm:pt>
    <dgm:pt modelId="{B0F26631-5795-4C7A-B6DE-7CF7B8483AF7}" type="pres">
      <dgm:prSet presAssocID="{0D5652FE-88BA-4A1D-AF1B-4812058C234B}" presName="aSpace" presStyleCnt="0"/>
      <dgm:spPr/>
    </dgm:pt>
    <dgm:pt modelId="{59451285-2BA8-404A-86B3-F5016F97E934}" type="pres">
      <dgm:prSet presAssocID="{DACD7D69-0AAB-48C9-8F52-8EE8BA898927}" presName="compNode" presStyleCnt="0"/>
      <dgm:spPr/>
    </dgm:pt>
    <dgm:pt modelId="{3013EF53-6B0B-4584-8A55-BFA03FEE3366}" type="pres">
      <dgm:prSet presAssocID="{DACD7D69-0AAB-48C9-8F52-8EE8BA898927}" presName="aNode" presStyleLbl="bgShp" presStyleIdx="2" presStyleCnt="4"/>
      <dgm:spPr/>
      <dgm:t>
        <a:bodyPr/>
        <a:lstStyle/>
        <a:p>
          <a:endParaRPr lang="en-US"/>
        </a:p>
      </dgm:t>
    </dgm:pt>
    <dgm:pt modelId="{7F9E5229-207F-48F2-BEAE-C70BF95C4EB3}" type="pres">
      <dgm:prSet presAssocID="{DACD7D69-0AAB-48C9-8F52-8EE8BA898927}" presName="textNode" presStyleLbl="bgShp" presStyleIdx="2" presStyleCnt="4"/>
      <dgm:spPr/>
      <dgm:t>
        <a:bodyPr/>
        <a:lstStyle/>
        <a:p>
          <a:endParaRPr lang="en-US"/>
        </a:p>
      </dgm:t>
    </dgm:pt>
    <dgm:pt modelId="{ADFCA481-63C8-4B69-8440-FE3E48DE6803}" type="pres">
      <dgm:prSet presAssocID="{DACD7D69-0AAB-48C9-8F52-8EE8BA898927}" presName="compChildNode" presStyleCnt="0"/>
      <dgm:spPr/>
    </dgm:pt>
    <dgm:pt modelId="{A1C9B66F-7C54-450E-AA39-E58A22CE0C26}" type="pres">
      <dgm:prSet presAssocID="{DACD7D69-0AAB-48C9-8F52-8EE8BA898927}" presName="theInnerList" presStyleCnt="0"/>
      <dgm:spPr/>
    </dgm:pt>
    <dgm:pt modelId="{B284619E-E604-42BF-85A4-11892BF5165C}" type="pres">
      <dgm:prSet presAssocID="{2B684DBA-306F-4045-A07F-E7372E0935E8}" presName="childNode" presStyleLbl="node1" presStyleIdx="2" presStyleCnt="4">
        <dgm:presLayoutVars>
          <dgm:bulletEnabled val="1"/>
        </dgm:presLayoutVars>
      </dgm:prSet>
      <dgm:spPr/>
      <dgm:t>
        <a:bodyPr/>
        <a:lstStyle/>
        <a:p>
          <a:endParaRPr lang="en-US"/>
        </a:p>
      </dgm:t>
    </dgm:pt>
    <dgm:pt modelId="{1FEC1AF7-A5DB-4DD2-821E-44B43EC50E96}" type="pres">
      <dgm:prSet presAssocID="{DACD7D69-0AAB-48C9-8F52-8EE8BA898927}" presName="aSpace" presStyleCnt="0"/>
      <dgm:spPr/>
    </dgm:pt>
    <dgm:pt modelId="{C10BA57F-B7EE-4051-B8DD-13250FAAF253}" type="pres">
      <dgm:prSet presAssocID="{816DEAA2-D672-42E0-B98D-462DD7FF1C48}" presName="compNode" presStyleCnt="0"/>
      <dgm:spPr/>
    </dgm:pt>
    <dgm:pt modelId="{F41EF409-9D97-4A91-9084-42C6D9BD566F}" type="pres">
      <dgm:prSet presAssocID="{816DEAA2-D672-42E0-B98D-462DD7FF1C48}" presName="aNode" presStyleLbl="bgShp" presStyleIdx="3" presStyleCnt="4"/>
      <dgm:spPr/>
      <dgm:t>
        <a:bodyPr/>
        <a:lstStyle/>
        <a:p>
          <a:endParaRPr lang="en-IN"/>
        </a:p>
      </dgm:t>
    </dgm:pt>
    <dgm:pt modelId="{66865924-5AB3-445B-A447-363C95B4E481}" type="pres">
      <dgm:prSet presAssocID="{816DEAA2-D672-42E0-B98D-462DD7FF1C48}" presName="textNode" presStyleLbl="bgShp" presStyleIdx="3" presStyleCnt="4"/>
      <dgm:spPr/>
      <dgm:t>
        <a:bodyPr/>
        <a:lstStyle/>
        <a:p>
          <a:endParaRPr lang="en-IN"/>
        </a:p>
      </dgm:t>
    </dgm:pt>
    <dgm:pt modelId="{C1E8AF0D-9C0A-4D08-A8C3-C3C8CC1FA6C2}" type="pres">
      <dgm:prSet presAssocID="{816DEAA2-D672-42E0-B98D-462DD7FF1C48}" presName="compChildNode" presStyleCnt="0"/>
      <dgm:spPr/>
    </dgm:pt>
    <dgm:pt modelId="{92ED7778-6042-45D7-AA2D-9E39EBEE5CDC}" type="pres">
      <dgm:prSet presAssocID="{816DEAA2-D672-42E0-B98D-462DD7FF1C48}" presName="theInnerList" presStyleCnt="0"/>
      <dgm:spPr/>
    </dgm:pt>
    <dgm:pt modelId="{C89C76E1-3922-4E93-B5AB-7EC792B84630}" type="pres">
      <dgm:prSet presAssocID="{856C1574-2574-4306-9D50-7A1B9A0D9441}" presName="childNode" presStyleLbl="node1" presStyleIdx="3" presStyleCnt="4">
        <dgm:presLayoutVars>
          <dgm:bulletEnabled val="1"/>
        </dgm:presLayoutVars>
      </dgm:prSet>
      <dgm:spPr/>
      <dgm:t>
        <a:bodyPr/>
        <a:lstStyle/>
        <a:p>
          <a:endParaRPr lang="en-US"/>
        </a:p>
      </dgm:t>
    </dgm:pt>
  </dgm:ptLst>
  <dgm:cxnLst>
    <dgm:cxn modelId="{70ED1155-A941-46CA-908B-DBF13FCCD7A6}" type="presOf" srcId="{CE771ED1-DD52-4BD0-AB00-01F387A8FBAA}" destId="{FD0B1210-81A9-4910-A78F-393A8A8901C7}" srcOrd="0" destOrd="0" presId="urn:microsoft.com/office/officeart/2005/8/layout/lProcess2"/>
    <dgm:cxn modelId="{B6BA63F9-403E-4B92-93A9-6A4708A3F9AE}" srcId="{816DEAA2-D672-42E0-B98D-462DD7FF1C48}" destId="{856C1574-2574-4306-9D50-7A1B9A0D9441}" srcOrd="0" destOrd="0" parTransId="{5B0CEFAB-C06E-4163-98C7-302C7881E8F2}" sibTransId="{58221A43-C4CF-4C9F-B4B0-14139B672A5B}"/>
    <dgm:cxn modelId="{D0DBCDC5-EC35-4535-9829-98FE5EC5A219}" type="presOf" srcId="{816DEAA2-D672-42E0-B98D-462DD7FF1C48}" destId="{F41EF409-9D97-4A91-9084-42C6D9BD566F}" srcOrd="0" destOrd="0" presId="urn:microsoft.com/office/officeart/2005/8/layout/lProcess2"/>
    <dgm:cxn modelId="{A1F904C1-F714-4357-A797-FDA06F686DE4}" srcId="{91A5A1C7-D5CB-462F-B2D5-597CD786C5DE}" destId="{C7F01684-33D7-4F2A-94C8-EF7FFA06532E}" srcOrd="0" destOrd="0" parTransId="{60CDE2ED-5D9C-4569-8FF7-98A50FB007AA}" sibTransId="{F8F0C6B4-562E-4A6D-8BFF-7554E9942712}"/>
    <dgm:cxn modelId="{DFD87865-D460-4AFF-8CCC-56F5D4C3F74E}" type="presOf" srcId="{0D5652FE-88BA-4A1D-AF1B-4812058C234B}" destId="{50DC64A0-B437-4F31-94F5-89F9FA6E0271}" srcOrd="1" destOrd="0" presId="urn:microsoft.com/office/officeart/2005/8/layout/lProcess2"/>
    <dgm:cxn modelId="{0E9A42B0-804D-4ABB-A36C-27FA642D90A2}" type="presOf" srcId="{91A5A1C7-D5CB-462F-B2D5-597CD786C5DE}" destId="{C399115A-B769-48E3-90DE-599147579D47}" srcOrd="0" destOrd="0" presId="urn:microsoft.com/office/officeart/2005/8/layout/lProcess2"/>
    <dgm:cxn modelId="{DB75776C-FC7F-4AFB-9661-CDB38701F06A}" srcId="{91A5A1C7-D5CB-462F-B2D5-597CD786C5DE}" destId="{816DEAA2-D672-42E0-B98D-462DD7FF1C48}" srcOrd="3" destOrd="0" parTransId="{F1BFCE00-6EF5-49C7-88EA-EFC56C598A37}" sibTransId="{27DA2F51-F25F-4AE3-ABFA-EC0F91607680}"/>
    <dgm:cxn modelId="{D3672D68-E6C1-414B-B855-D42800C9CA43}" srcId="{C7F01684-33D7-4F2A-94C8-EF7FFA06532E}" destId="{5D7D40E8-CC81-4978-8516-BB76332F1462}" srcOrd="0" destOrd="0" parTransId="{340046B0-CBEE-4254-A18C-2E2AA6664E5C}" sibTransId="{EAED8612-8F80-44A8-90A0-3CE0BF20FC68}"/>
    <dgm:cxn modelId="{536601C2-08B0-4E4C-B8A0-D6CB89EF5E7F}" type="presOf" srcId="{2B684DBA-306F-4045-A07F-E7372E0935E8}" destId="{B284619E-E604-42BF-85A4-11892BF5165C}" srcOrd="0" destOrd="0" presId="urn:microsoft.com/office/officeart/2005/8/layout/lProcess2"/>
    <dgm:cxn modelId="{60500EE4-0821-41DA-96AF-5DB8DB0EC045}" type="presOf" srcId="{0D5652FE-88BA-4A1D-AF1B-4812058C234B}" destId="{1C3C453D-174F-4A67-BF07-BF3B3009C409}" srcOrd="0" destOrd="0" presId="urn:microsoft.com/office/officeart/2005/8/layout/lProcess2"/>
    <dgm:cxn modelId="{35F47A02-49A0-46A4-8FC4-EFF18DB1D996}" type="presOf" srcId="{816DEAA2-D672-42E0-B98D-462DD7FF1C48}" destId="{66865924-5AB3-445B-A447-363C95B4E481}" srcOrd="1" destOrd="0" presId="urn:microsoft.com/office/officeart/2005/8/layout/lProcess2"/>
    <dgm:cxn modelId="{B2738FBD-444C-4711-A3FE-0E178FD1F2CC}" type="presOf" srcId="{C7F01684-33D7-4F2A-94C8-EF7FFA06532E}" destId="{3C9DFA04-715C-4B60-80FF-D15F7C6CA690}" srcOrd="0" destOrd="0" presId="urn:microsoft.com/office/officeart/2005/8/layout/lProcess2"/>
    <dgm:cxn modelId="{58D2E785-D2BC-43A2-A5C2-61C8BD87E505}" type="presOf" srcId="{856C1574-2574-4306-9D50-7A1B9A0D9441}" destId="{C89C76E1-3922-4E93-B5AB-7EC792B84630}" srcOrd="0" destOrd="0" presId="urn:microsoft.com/office/officeart/2005/8/layout/lProcess2"/>
    <dgm:cxn modelId="{682ECF62-A89D-42E0-A39D-AA6114C3BB06}" type="presOf" srcId="{C7F01684-33D7-4F2A-94C8-EF7FFA06532E}" destId="{BECDCBFA-C822-4BC8-9791-E9D717F1C892}" srcOrd="1" destOrd="0" presId="urn:microsoft.com/office/officeart/2005/8/layout/lProcess2"/>
    <dgm:cxn modelId="{4549269C-C823-41FB-A9BF-EA04E6ED3715}" srcId="{DACD7D69-0AAB-48C9-8F52-8EE8BA898927}" destId="{2B684DBA-306F-4045-A07F-E7372E0935E8}" srcOrd="0" destOrd="0" parTransId="{2E28B7DD-2078-4810-BBCA-CDDEFAF63372}" sibTransId="{18914CE1-4AA2-4E63-8E83-82FA240B9785}"/>
    <dgm:cxn modelId="{D9C9F451-068B-4C30-AE06-5D29FB798AF8}" type="presOf" srcId="{5D7D40E8-CC81-4978-8516-BB76332F1462}" destId="{F396631B-12DE-418A-AFEF-116D0DA53BE7}" srcOrd="0" destOrd="0" presId="urn:microsoft.com/office/officeart/2005/8/layout/lProcess2"/>
    <dgm:cxn modelId="{E5B6ED62-7244-4D52-88AB-B96AF8AF738D}" type="presOf" srcId="{DACD7D69-0AAB-48C9-8F52-8EE8BA898927}" destId="{7F9E5229-207F-48F2-BEAE-C70BF95C4EB3}" srcOrd="1" destOrd="0" presId="urn:microsoft.com/office/officeart/2005/8/layout/lProcess2"/>
    <dgm:cxn modelId="{8A5DC390-1BE8-4B5E-BCA3-DA20DDBEAAF2}" srcId="{91A5A1C7-D5CB-462F-B2D5-597CD786C5DE}" destId="{DACD7D69-0AAB-48C9-8F52-8EE8BA898927}" srcOrd="2" destOrd="0" parTransId="{49EBF2D6-FA0D-4BB2-BAD4-01C3A49455F9}" sibTransId="{84D5F09B-F5BE-4704-BDC2-BC2CF8EECC23}"/>
    <dgm:cxn modelId="{81C1D3F6-C7F8-4AB5-B00C-3B0E1E988A90}" srcId="{91A5A1C7-D5CB-462F-B2D5-597CD786C5DE}" destId="{0D5652FE-88BA-4A1D-AF1B-4812058C234B}" srcOrd="1" destOrd="0" parTransId="{2AB1E68A-F821-4F78-A171-958FDA068A80}" sibTransId="{8642BE91-227E-46C3-9102-79830D7D5AD3}"/>
    <dgm:cxn modelId="{B3C340FD-B1B7-4973-9B58-CBAFB687BD8D}" type="presOf" srcId="{DACD7D69-0AAB-48C9-8F52-8EE8BA898927}" destId="{3013EF53-6B0B-4584-8A55-BFA03FEE3366}" srcOrd="0" destOrd="0" presId="urn:microsoft.com/office/officeart/2005/8/layout/lProcess2"/>
    <dgm:cxn modelId="{B185C137-0740-4166-AA41-60544BD6012E}" srcId="{0D5652FE-88BA-4A1D-AF1B-4812058C234B}" destId="{CE771ED1-DD52-4BD0-AB00-01F387A8FBAA}" srcOrd="0" destOrd="0" parTransId="{EA22026A-B021-4C4D-89FE-5DDA86011DAF}" sibTransId="{A8BCEE34-098D-4E0D-86C8-F17CF6392E3A}"/>
    <dgm:cxn modelId="{A1858B76-E117-433C-AB54-5E4834251026}" type="presParOf" srcId="{C399115A-B769-48E3-90DE-599147579D47}" destId="{AE5BE323-8E4A-46CE-8DDD-13E151BDDBD3}" srcOrd="0" destOrd="0" presId="urn:microsoft.com/office/officeart/2005/8/layout/lProcess2"/>
    <dgm:cxn modelId="{B34CF8D2-7770-4DBF-9A58-0E154A534E03}" type="presParOf" srcId="{AE5BE323-8E4A-46CE-8DDD-13E151BDDBD3}" destId="{3C9DFA04-715C-4B60-80FF-D15F7C6CA690}" srcOrd="0" destOrd="0" presId="urn:microsoft.com/office/officeart/2005/8/layout/lProcess2"/>
    <dgm:cxn modelId="{4CCEC002-6755-4DDA-B0A9-C49AEFD222B9}" type="presParOf" srcId="{AE5BE323-8E4A-46CE-8DDD-13E151BDDBD3}" destId="{BECDCBFA-C822-4BC8-9791-E9D717F1C892}" srcOrd="1" destOrd="0" presId="urn:microsoft.com/office/officeart/2005/8/layout/lProcess2"/>
    <dgm:cxn modelId="{359CB03F-4404-46D8-9FDD-E81E68499219}" type="presParOf" srcId="{AE5BE323-8E4A-46CE-8DDD-13E151BDDBD3}" destId="{B1CB09A8-180A-42ED-A1EB-7895503128C1}" srcOrd="2" destOrd="0" presId="urn:microsoft.com/office/officeart/2005/8/layout/lProcess2"/>
    <dgm:cxn modelId="{7B686E85-C2F4-4674-8392-4C290C89F914}" type="presParOf" srcId="{B1CB09A8-180A-42ED-A1EB-7895503128C1}" destId="{FC12E585-5965-4E5E-AD2F-7A24D60D396E}" srcOrd="0" destOrd="0" presId="urn:microsoft.com/office/officeart/2005/8/layout/lProcess2"/>
    <dgm:cxn modelId="{B6F610CF-6550-4F4D-807E-425D55CC293E}" type="presParOf" srcId="{FC12E585-5965-4E5E-AD2F-7A24D60D396E}" destId="{F396631B-12DE-418A-AFEF-116D0DA53BE7}" srcOrd="0" destOrd="0" presId="urn:microsoft.com/office/officeart/2005/8/layout/lProcess2"/>
    <dgm:cxn modelId="{CD6A51BE-BBE1-4872-91A3-BFB08C8A864F}" type="presParOf" srcId="{C399115A-B769-48E3-90DE-599147579D47}" destId="{335F6CBF-9013-42DC-A340-A2EBC64B3E98}" srcOrd="1" destOrd="0" presId="urn:microsoft.com/office/officeart/2005/8/layout/lProcess2"/>
    <dgm:cxn modelId="{13860ABA-9A5F-4222-A486-8D234BBBD066}" type="presParOf" srcId="{C399115A-B769-48E3-90DE-599147579D47}" destId="{84532E6E-0A49-490F-9F8B-C37A1812B048}" srcOrd="2" destOrd="0" presId="urn:microsoft.com/office/officeart/2005/8/layout/lProcess2"/>
    <dgm:cxn modelId="{30BFC4E9-7D3B-4A45-BE0F-2663850BC663}" type="presParOf" srcId="{84532E6E-0A49-490F-9F8B-C37A1812B048}" destId="{1C3C453D-174F-4A67-BF07-BF3B3009C409}" srcOrd="0" destOrd="0" presId="urn:microsoft.com/office/officeart/2005/8/layout/lProcess2"/>
    <dgm:cxn modelId="{D6A443E6-1DAA-43C3-93B0-702E05C32BD6}" type="presParOf" srcId="{84532E6E-0A49-490F-9F8B-C37A1812B048}" destId="{50DC64A0-B437-4F31-94F5-89F9FA6E0271}" srcOrd="1" destOrd="0" presId="urn:microsoft.com/office/officeart/2005/8/layout/lProcess2"/>
    <dgm:cxn modelId="{290AD999-196C-4BAC-836F-144BF469A399}" type="presParOf" srcId="{84532E6E-0A49-490F-9F8B-C37A1812B048}" destId="{2ACCF3A9-E268-48E6-9910-037F5F237DE3}" srcOrd="2" destOrd="0" presId="urn:microsoft.com/office/officeart/2005/8/layout/lProcess2"/>
    <dgm:cxn modelId="{643B4F9E-3887-4004-9771-BF34C59187FB}" type="presParOf" srcId="{2ACCF3A9-E268-48E6-9910-037F5F237DE3}" destId="{47A7ED09-32EB-431E-82C9-AA6FE9B63C02}" srcOrd="0" destOrd="0" presId="urn:microsoft.com/office/officeart/2005/8/layout/lProcess2"/>
    <dgm:cxn modelId="{9E2928E5-9EFD-4AAC-A192-F7B4545729A2}" type="presParOf" srcId="{47A7ED09-32EB-431E-82C9-AA6FE9B63C02}" destId="{FD0B1210-81A9-4910-A78F-393A8A8901C7}" srcOrd="0" destOrd="0" presId="urn:microsoft.com/office/officeart/2005/8/layout/lProcess2"/>
    <dgm:cxn modelId="{3B042D76-30EB-4843-9E89-CA466E0D9C22}" type="presParOf" srcId="{C399115A-B769-48E3-90DE-599147579D47}" destId="{B0F26631-5795-4C7A-B6DE-7CF7B8483AF7}" srcOrd="3" destOrd="0" presId="urn:microsoft.com/office/officeart/2005/8/layout/lProcess2"/>
    <dgm:cxn modelId="{FB9AFCC4-0989-4242-BE67-FCE17ECF68E3}" type="presParOf" srcId="{C399115A-B769-48E3-90DE-599147579D47}" destId="{59451285-2BA8-404A-86B3-F5016F97E934}" srcOrd="4" destOrd="0" presId="urn:microsoft.com/office/officeart/2005/8/layout/lProcess2"/>
    <dgm:cxn modelId="{7EFFE630-C92F-40BE-A02E-0A738781CB83}" type="presParOf" srcId="{59451285-2BA8-404A-86B3-F5016F97E934}" destId="{3013EF53-6B0B-4584-8A55-BFA03FEE3366}" srcOrd="0" destOrd="0" presId="urn:microsoft.com/office/officeart/2005/8/layout/lProcess2"/>
    <dgm:cxn modelId="{C2195237-F73B-42E9-B6EE-F117A3D789F5}" type="presParOf" srcId="{59451285-2BA8-404A-86B3-F5016F97E934}" destId="{7F9E5229-207F-48F2-BEAE-C70BF95C4EB3}" srcOrd="1" destOrd="0" presId="urn:microsoft.com/office/officeart/2005/8/layout/lProcess2"/>
    <dgm:cxn modelId="{E86B5597-DD3C-4517-AB96-F1E933C94D19}" type="presParOf" srcId="{59451285-2BA8-404A-86B3-F5016F97E934}" destId="{ADFCA481-63C8-4B69-8440-FE3E48DE6803}" srcOrd="2" destOrd="0" presId="urn:microsoft.com/office/officeart/2005/8/layout/lProcess2"/>
    <dgm:cxn modelId="{FB3015F7-DA6E-4850-AF49-E1C4385CC12A}" type="presParOf" srcId="{ADFCA481-63C8-4B69-8440-FE3E48DE6803}" destId="{A1C9B66F-7C54-450E-AA39-E58A22CE0C26}" srcOrd="0" destOrd="0" presId="urn:microsoft.com/office/officeart/2005/8/layout/lProcess2"/>
    <dgm:cxn modelId="{640B96C7-96CC-47D9-A505-C51C90A6ACB6}" type="presParOf" srcId="{A1C9B66F-7C54-450E-AA39-E58A22CE0C26}" destId="{B284619E-E604-42BF-85A4-11892BF5165C}" srcOrd="0" destOrd="0" presId="urn:microsoft.com/office/officeart/2005/8/layout/lProcess2"/>
    <dgm:cxn modelId="{48DC5404-65DB-4CCA-8D2F-7ED1AE018F90}" type="presParOf" srcId="{C399115A-B769-48E3-90DE-599147579D47}" destId="{1FEC1AF7-A5DB-4DD2-821E-44B43EC50E96}" srcOrd="5" destOrd="0" presId="urn:microsoft.com/office/officeart/2005/8/layout/lProcess2"/>
    <dgm:cxn modelId="{5871083D-BFDC-44B3-8C4E-A70B417FE5C7}" type="presParOf" srcId="{C399115A-B769-48E3-90DE-599147579D47}" destId="{C10BA57F-B7EE-4051-B8DD-13250FAAF253}" srcOrd="6" destOrd="0" presId="urn:microsoft.com/office/officeart/2005/8/layout/lProcess2"/>
    <dgm:cxn modelId="{828D1A00-193F-438E-AC25-F82A5043F64A}" type="presParOf" srcId="{C10BA57F-B7EE-4051-B8DD-13250FAAF253}" destId="{F41EF409-9D97-4A91-9084-42C6D9BD566F}" srcOrd="0" destOrd="0" presId="urn:microsoft.com/office/officeart/2005/8/layout/lProcess2"/>
    <dgm:cxn modelId="{25DC3A07-7161-41B5-8633-42606288C6FF}" type="presParOf" srcId="{C10BA57F-B7EE-4051-B8DD-13250FAAF253}" destId="{66865924-5AB3-445B-A447-363C95B4E481}" srcOrd="1" destOrd="0" presId="urn:microsoft.com/office/officeart/2005/8/layout/lProcess2"/>
    <dgm:cxn modelId="{A987A91A-A7C7-46A2-9DAC-16211370B4B7}" type="presParOf" srcId="{C10BA57F-B7EE-4051-B8DD-13250FAAF253}" destId="{C1E8AF0D-9C0A-4D08-A8C3-C3C8CC1FA6C2}" srcOrd="2" destOrd="0" presId="urn:microsoft.com/office/officeart/2005/8/layout/lProcess2"/>
    <dgm:cxn modelId="{A874F864-DDC9-4FDF-A236-29570493C4F2}" type="presParOf" srcId="{C1E8AF0D-9C0A-4D08-A8C3-C3C8CC1FA6C2}" destId="{92ED7778-6042-45D7-AA2D-9E39EBEE5CDC}" srcOrd="0" destOrd="0" presId="urn:microsoft.com/office/officeart/2005/8/layout/lProcess2"/>
    <dgm:cxn modelId="{B5820975-6151-4E3D-88C2-591A90D57D33}" type="presParOf" srcId="{92ED7778-6042-45D7-AA2D-9E39EBEE5CDC}" destId="{C89C76E1-3922-4E93-B5AB-7EC792B84630}"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A5A1C7-D5CB-462F-B2D5-597CD786C5DE}" type="doc">
      <dgm:prSet loTypeId="urn:microsoft.com/office/officeart/2005/8/layout/lProcess2" loCatId="list" qsTypeId="urn:microsoft.com/office/officeart/2005/8/quickstyle/3d1" qsCatId="3D" csTypeId="urn:microsoft.com/office/officeart/2005/8/colors/accent2_1" csCatId="accent2" phldr="1"/>
      <dgm:spPr/>
      <dgm:t>
        <a:bodyPr/>
        <a:lstStyle/>
        <a:p>
          <a:endParaRPr lang="en-US"/>
        </a:p>
      </dgm:t>
    </dgm:pt>
    <dgm:pt modelId="{C7F01684-33D7-4F2A-94C8-EF7FFA06532E}">
      <dgm:prSet phldrT="[Text]"/>
      <dgm:spPr/>
      <dgm:t>
        <a:bodyPr/>
        <a:lstStyle/>
        <a:p>
          <a:r>
            <a:rPr lang="en-US" dirty="0" smtClean="0">
              <a:latin typeface="Segoe UI Light" panose="020B0502040204020203" pitchFamily="34" charset="0"/>
              <a:cs typeface="Segoe UI Light" panose="020B0502040204020203" pitchFamily="34" charset="0"/>
            </a:rPr>
            <a:t>(1)</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Security</a:t>
          </a:r>
          <a:endParaRPr lang="en-US" dirty="0">
            <a:latin typeface="Segoe UI Light" panose="020B0502040204020203" pitchFamily="34" charset="0"/>
            <a:cs typeface="Segoe UI Light" panose="020B0502040204020203" pitchFamily="34" charset="0"/>
          </a:endParaRPr>
        </a:p>
      </dgm:t>
    </dgm:pt>
    <dgm:pt modelId="{60CDE2ED-5D9C-4569-8FF7-98A50FB007AA}" type="parTrans" cxnId="{A1F904C1-F714-4357-A797-FDA06F686DE4}">
      <dgm:prSet/>
      <dgm:spPr/>
      <dgm:t>
        <a:bodyPr/>
        <a:lstStyle/>
        <a:p>
          <a:endParaRPr lang="en-US">
            <a:latin typeface="Segoe UI Light" panose="020B0502040204020203" pitchFamily="34" charset="0"/>
            <a:cs typeface="Segoe UI Light" panose="020B0502040204020203" pitchFamily="34" charset="0"/>
          </a:endParaRPr>
        </a:p>
      </dgm:t>
    </dgm:pt>
    <dgm:pt modelId="{F8F0C6B4-562E-4A6D-8BFF-7554E9942712}" type="sibTrans" cxnId="{A1F904C1-F714-4357-A797-FDA06F686DE4}">
      <dgm:prSet/>
      <dgm:spPr/>
      <dgm:t>
        <a:bodyPr/>
        <a:lstStyle/>
        <a:p>
          <a:endParaRPr lang="en-US">
            <a:latin typeface="Segoe UI Light" panose="020B0502040204020203" pitchFamily="34" charset="0"/>
            <a:cs typeface="Segoe UI Light" panose="020B0502040204020203" pitchFamily="34" charset="0"/>
          </a:endParaRPr>
        </a:p>
      </dgm:t>
    </dgm:pt>
    <dgm:pt modelId="{5D7D40E8-CC81-4978-8516-BB76332F1462}">
      <dgm:prSet phldrT="[Text]"/>
      <dgm:spPr/>
      <dgm:t>
        <a:bodyPr/>
        <a:lstStyle/>
        <a:p>
          <a:r>
            <a:rPr lang="en-US" dirty="0" smtClean="0">
              <a:latin typeface="Segoe UI Light" panose="020B0502040204020203" pitchFamily="34" charset="0"/>
              <a:cs typeface="Segoe UI Light" panose="020B0502040204020203" pitchFamily="34" charset="0"/>
            </a:rPr>
            <a:t>The ability to protect information, systems, and assets while delivering business value through risk assessments and mitigation strategies</a:t>
          </a:r>
          <a:endParaRPr lang="en-US" dirty="0">
            <a:latin typeface="Segoe UI Light" panose="020B0502040204020203" pitchFamily="34" charset="0"/>
            <a:cs typeface="Segoe UI Light" panose="020B0502040204020203" pitchFamily="34" charset="0"/>
          </a:endParaRPr>
        </a:p>
      </dgm:t>
    </dgm:pt>
    <dgm:pt modelId="{340046B0-CBEE-4254-A18C-2E2AA6664E5C}" type="parTrans" cxnId="{D3672D68-E6C1-414B-B855-D42800C9CA43}">
      <dgm:prSet/>
      <dgm:spPr/>
      <dgm:t>
        <a:bodyPr/>
        <a:lstStyle/>
        <a:p>
          <a:endParaRPr lang="en-US">
            <a:latin typeface="Segoe UI Light" panose="020B0502040204020203" pitchFamily="34" charset="0"/>
            <a:cs typeface="Segoe UI Light" panose="020B0502040204020203" pitchFamily="34" charset="0"/>
          </a:endParaRPr>
        </a:p>
      </dgm:t>
    </dgm:pt>
    <dgm:pt modelId="{EAED8612-8F80-44A8-90A0-3CE0BF20FC68}" type="sibTrans" cxnId="{D3672D68-E6C1-414B-B855-D42800C9CA43}">
      <dgm:prSet/>
      <dgm:spPr/>
      <dgm:t>
        <a:bodyPr/>
        <a:lstStyle/>
        <a:p>
          <a:endParaRPr lang="en-US">
            <a:latin typeface="Segoe UI Light" panose="020B0502040204020203" pitchFamily="34" charset="0"/>
            <a:cs typeface="Segoe UI Light" panose="020B0502040204020203" pitchFamily="34" charset="0"/>
          </a:endParaRPr>
        </a:p>
      </dgm:t>
    </dgm:pt>
    <dgm:pt modelId="{0D5652FE-88BA-4A1D-AF1B-4812058C234B}">
      <dgm:prSet phldrT="[Text]"/>
      <dgm:spPr>
        <a:solidFill>
          <a:srgbClr val="FFC000"/>
        </a:solidFill>
      </dgm:spPr>
      <dgm:t>
        <a:bodyPr/>
        <a:lstStyle/>
        <a:p>
          <a:r>
            <a:rPr lang="en-US" dirty="0" smtClean="0">
              <a:latin typeface="Segoe UI Light" panose="020B0502040204020203" pitchFamily="34" charset="0"/>
              <a:cs typeface="Segoe UI Light" panose="020B0502040204020203" pitchFamily="34" charset="0"/>
            </a:rPr>
            <a:t>(2)</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Reliability</a:t>
          </a:r>
          <a:endParaRPr lang="en-US" dirty="0">
            <a:latin typeface="Segoe UI Light" panose="020B0502040204020203" pitchFamily="34" charset="0"/>
            <a:cs typeface="Segoe UI Light" panose="020B0502040204020203" pitchFamily="34" charset="0"/>
          </a:endParaRPr>
        </a:p>
      </dgm:t>
    </dgm:pt>
    <dgm:pt modelId="{2AB1E68A-F821-4F78-A171-958FDA068A80}" type="parTrans" cxnId="{81C1D3F6-C7F8-4AB5-B00C-3B0E1E988A90}">
      <dgm:prSet/>
      <dgm:spPr/>
      <dgm:t>
        <a:bodyPr/>
        <a:lstStyle/>
        <a:p>
          <a:endParaRPr lang="en-US">
            <a:latin typeface="Segoe UI Light" panose="020B0502040204020203" pitchFamily="34" charset="0"/>
            <a:cs typeface="Segoe UI Light" panose="020B0502040204020203" pitchFamily="34" charset="0"/>
          </a:endParaRPr>
        </a:p>
      </dgm:t>
    </dgm:pt>
    <dgm:pt modelId="{8642BE91-227E-46C3-9102-79830D7D5AD3}" type="sibTrans" cxnId="{81C1D3F6-C7F8-4AB5-B00C-3B0E1E988A90}">
      <dgm:prSet/>
      <dgm:spPr/>
      <dgm:t>
        <a:bodyPr/>
        <a:lstStyle/>
        <a:p>
          <a:endParaRPr lang="en-US">
            <a:latin typeface="Segoe UI Light" panose="020B0502040204020203" pitchFamily="34" charset="0"/>
            <a:cs typeface="Segoe UI Light" panose="020B0502040204020203" pitchFamily="34" charset="0"/>
          </a:endParaRPr>
        </a:p>
      </dgm:t>
    </dgm:pt>
    <dgm:pt modelId="{CE771ED1-DD52-4BD0-AB00-01F387A8FBAA}">
      <dgm:prSet phldrT="[Text]"/>
      <dgm:spPr/>
      <dgm:t>
        <a:bodyPr/>
        <a:lstStyle/>
        <a:p>
          <a:r>
            <a:rPr lang="en-US" dirty="0" smtClean="0">
              <a:latin typeface="Segoe UI Light" panose="020B0502040204020203" pitchFamily="34" charset="0"/>
              <a:cs typeface="Segoe UI Light" panose="020B0502040204020203" pitchFamily="34" charset="0"/>
            </a:rPr>
            <a:t>The ability of a system to recover from infrastructure or service failures, dynamically acquire computing resources to meet demand, and mitigate disruptions such as misconfigurations or transient network issues</a:t>
          </a:r>
          <a:endParaRPr lang="en-US" dirty="0">
            <a:latin typeface="Segoe UI Light" panose="020B0502040204020203" pitchFamily="34" charset="0"/>
            <a:cs typeface="Segoe UI Light" panose="020B0502040204020203" pitchFamily="34" charset="0"/>
          </a:endParaRPr>
        </a:p>
      </dgm:t>
    </dgm:pt>
    <dgm:pt modelId="{EA22026A-B021-4C4D-89FE-5DDA86011DAF}" type="parTrans" cxnId="{B185C137-0740-4166-AA41-60544BD6012E}">
      <dgm:prSet/>
      <dgm:spPr/>
      <dgm:t>
        <a:bodyPr/>
        <a:lstStyle/>
        <a:p>
          <a:endParaRPr lang="en-US">
            <a:latin typeface="Segoe UI Light" panose="020B0502040204020203" pitchFamily="34" charset="0"/>
            <a:cs typeface="Segoe UI Light" panose="020B0502040204020203" pitchFamily="34" charset="0"/>
          </a:endParaRPr>
        </a:p>
      </dgm:t>
    </dgm:pt>
    <dgm:pt modelId="{A8BCEE34-098D-4E0D-86C8-F17CF6392E3A}" type="sibTrans" cxnId="{B185C137-0740-4166-AA41-60544BD6012E}">
      <dgm:prSet/>
      <dgm:spPr/>
      <dgm:t>
        <a:bodyPr/>
        <a:lstStyle/>
        <a:p>
          <a:endParaRPr lang="en-US">
            <a:latin typeface="Segoe UI Light" panose="020B0502040204020203" pitchFamily="34" charset="0"/>
            <a:cs typeface="Segoe UI Light" panose="020B0502040204020203" pitchFamily="34" charset="0"/>
          </a:endParaRPr>
        </a:p>
      </dgm:t>
    </dgm:pt>
    <dgm:pt modelId="{DACD7D69-0AAB-48C9-8F52-8EE8BA898927}">
      <dgm:prSet phldrT="[Text]"/>
      <dgm:spPr/>
      <dgm:t>
        <a:bodyPr/>
        <a:lstStyle/>
        <a:p>
          <a:r>
            <a:rPr lang="en-US" dirty="0" smtClean="0">
              <a:latin typeface="Segoe UI Light" panose="020B0502040204020203" pitchFamily="34" charset="0"/>
              <a:cs typeface="Segoe UI Light" panose="020B0502040204020203" pitchFamily="34" charset="0"/>
            </a:rPr>
            <a:t>(3)</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Performance Efficiency</a:t>
          </a:r>
          <a:endParaRPr lang="en-US" dirty="0">
            <a:latin typeface="Segoe UI Light" panose="020B0502040204020203" pitchFamily="34" charset="0"/>
            <a:cs typeface="Segoe UI Light" panose="020B0502040204020203" pitchFamily="34" charset="0"/>
          </a:endParaRPr>
        </a:p>
      </dgm:t>
    </dgm:pt>
    <dgm:pt modelId="{49EBF2D6-FA0D-4BB2-BAD4-01C3A49455F9}" type="parTrans" cxnId="{8A5DC390-1BE8-4B5E-BCA3-DA20DDBEAAF2}">
      <dgm:prSet/>
      <dgm:spPr/>
      <dgm:t>
        <a:bodyPr/>
        <a:lstStyle/>
        <a:p>
          <a:endParaRPr lang="en-US">
            <a:latin typeface="Segoe UI Light" panose="020B0502040204020203" pitchFamily="34" charset="0"/>
            <a:cs typeface="Segoe UI Light" panose="020B0502040204020203" pitchFamily="34" charset="0"/>
          </a:endParaRPr>
        </a:p>
      </dgm:t>
    </dgm:pt>
    <dgm:pt modelId="{84D5F09B-F5BE-4704-BDC2-BC2CF8EECC23}" type="sibTrans" cxnId="{8A5DC390-1BE8-4B5E-BCA3-DA20DDBEAAF2}">
      <dgm:prSet/>
      <dgm:spPr/>
      <dgm:t>
        <a:bodyPr/>
        <a:lstStyle/>
        <a:p>
          <a:endParaRPr lang="en-US">
            <a:latin typeface="Segoe UI Light" panose="020B0502040204020203" pitchFamily="34" charset="0"/>
            <a:cs typeface="Segoe UI Light" panose="020B0502040204020203" pitchFamily="34" charset="0"/>
          </a:endParaRPr>
        </a:p>
      </dgm:t>
    </dgm:pt>
    <dgm:pt modelId="{2B684DBA-306F-4045-A07F-E7372E0935E8}">
      <dgm:prSet phldrT="[Text]"/>
      <dgm:spPr/>
      <dgm:t>
        <a:bodyPr/>
        <a:lstStyle/>
        <a:p>
          <a:r>
            <a:rPr lang="en-US" dirty="0" smtClean="0">
              <a:latin typeface="Segoe UI Light" panose="020B0502040204020203" pitchFamily="34" charset="0"/>
              <a:cs typeface="Segoe UI Light" panose="020B0502040204020203" pitchFamily="34" charset="0"/>
            </a:rPr>
            <a:t>The ability to use computing resources efficiently to meet system requirements, and to maintain that efficiency as demand changes and </a:t>
          </a:r>
          <a:r>
            <a:rPr lang="en-US" smtClean="0">
              <a:latin typeface="Segoe UI Light" panose="020B0502040204020203" pitchFamily="34" charset="0"/>
              <a:cs typeface="Segoe UI Light" panose="020B0502040204020203" pitchFamily="34" charset="0"/>
            </a:rPr>
            <a:t>technologies evolve</a:t>
          </a:r>
          <a:endParaRPr lang="en-US" dirty="0">
            <a:latin typeface="Segoe UI Light" panose="020B0502040204020203" pitchFamily="34" charset="0"/>
            <a:cs typeface="Segoe UI Light" panose="020B0502040204020203" pitchFamily="34" charset="0"/>
          </a:endParaRPr>
        </a:p>
      </dgm:t>
    </dgm:pt>
    <dgm:pt modelId="{2E28B7DD-2078-4810-BBCA-CDDEFAF63372}" type="parTrans" cxnId="{4549269C-C823-41FB-A9BF-EA04E6ED3715}">
      <dgm:prSet/>
      <dgm:spPr/>
      <dgm:t>
        <a:bodyPr/>
        <a:lstStyle/>
        <a:p>
          <a:endParaRPr lang="en-US">
            <a:latin typeface="Segoe UI Light" panose="020B0502040204020203" pitchFamily="34" charset="0"/>
            <a:cs typeface="Segoe UI Light" panose="020B0502040204020203" pitchFamily="34" charset="0"/>
          </a:endParaRPr>
        </a:p>
      </dgm:t>
    </dgm:pt>
    <dgm:pt modelId="{18914CE1-4AA2-4E63-8E83-82FA240B9785}" type="sibTrans" cxnId="{4549269C-C823-41FB-A9BF-EA04E6ED3715}">
      <dgm:prSet/>
      <dgm:spPr/>
      <dgm:t>
        <a:bodyPr/>
        <a:lstStyle/>
        <a:p>
          <a:endParaRPr lang="en-US">
            <a:latin typeface="Segoe UI Light" panose="020B0502040204020203" pitchFamily="34" charset="0"/>
            <a:cs typeface="Segoe UI Light" panose="020B0502040204020203" pitchFamily="34" charset="0"/>
          </a:endParaRPr>
        </a:p>
      </dgm:t>
    </dgm:pt>
    <dgm:pt modelId="{816DEAA2-D672-42E0-B98D-462DD7FF1C48}">
      <dgm:prSet phldrT="[Text]"/>
      <dgm:spPr/>
      <dgm:t>
        <a:bodyPr/>
        <a:lstStyle/>
        <a:p>
          <a:r>
            <a:rPr lang="en-US" dirty="0" smtClean="0">
              <a:latin typeface="Segoe UI Light" panose="020B0502040204020203" pitchFamily="34" charset="0"/>
              <a:cs typeface="Segoe UI Light" panose="020B0502040204020203" pitchFamily="34" charset="0"/>
            </a:rPr>
            <a:t>(4)</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Cost Optimization</a:t>
          </a:r>
          <a:endParaRPr lang="en-US" dirty="0">
            <a:latin typeface="Segoe UI Light" panose="020B0502040204020203" pitchFamily="34" charset="0"/>
            <a:cs typeface="Segoe UI Light" panose="020B0502040204020203" pitchFamily="34" charset="0"/>
          </a:endParaRPr>
        </a:p>
      </dgm:t>
    </dgm:pt>
    <dgm:pt modelId="{F1BFCE00-6EF5-49C7-88EA-EFC56C598A37}" type="parTrans" cxnId="{DB75776C-FC7F-4AFB-9661-CDB38701F06A}">
      <dgm:prSet/>
      <dgm:spPr/>
      <dgm:t>
        <a:bodyPr/>
        <a:lstStyle/>
        <a:p>
          <a:endParaRPr lang="en-US">
            <a:latin typeface="Segoe UI Light" panose="020B0502040204020203" pitchFamily="34" charset="0"/>
            <a:cs typeface="Segoe UI Light" panose="020B0502040204020203" pitchFamily="34" charset="0"/>
          </a:endParaRPr>
        </a:p>
      </dgm:t>
    </dgm:pt>
    <dgm:pt modelId="{27DA2F51-F25F-4AE3-ABFA-EC0F91607680}" type="sibTrans" cxnId="{DB75776C-FC7F-4AFB-9661-CDB38701F06A}">
      <dgm:prSet/>
      <dgm:spPr/>
      <dgm:t>
        <a:bodyPr/>
        <a:lstStyle/>
        <a:p>
          <a:endParaRPr lang="en-US">
            <a:latin typeface="Segoe UI Light" panose="020B0502040204020203" pitchFamily="34" charset="0"/>
            <a:cs typeface="Segoe UI Light" panose="020B0502040204020203" pitchFamily="34" charset="0"/>
          </a:endParaRPr>
        </a:p>
      </dgm:t>
    </dgm:pt>
    <dgm:pt modelId="{856C1574-2574-4306-9D50-7A1B9A0D9441}">
      <dgm:prSet phldrT="[Text]"/>
      <dgm:spPr/>
      <dgm:t>
        <a:bodyPr/>
        <a:lstStyle/>
        <a:p>
          <a:r>
            <a:rPr lang="en-US" dirty="0" smtClean="0">
              <a:latin typeface="Segoe UI Light" panose="020B0502040204020203" pitchFamily="34" charset="0"/>
              <a:cs typeface="Segoe UI Light" panose="020B0502040204020203" pitchFamily="34" charset="0"/>
            </a:rPr>
            <a:t>The ability to avoid or eliminate unneeded cost or suboptimal resources</a:t>
          </a:r>
          <a:endParaRPr lang="en-US" dirty="0">
            <a:latin typeface="Segoe UI Light" panose="020B0502040204020203" pitchFamily="34" charset="0"/>
            <a:cs typeface="Segoe UI Light" panose="020B0502040204020203" pitchFamily="34" charset="0"/>
          </a:endParaRPr>
        </a:p>
      </dgm:t>
    </dgm:pt>
    <dgm:pt modelId="{5B0CEFAB-C06E-4163-98C7-302C7881E8F2}" type="parTrans" cxnId="{B6BA63F9-403E-4B92-93A9-6A4708A3F9AE}">
      <dgm:prSet/>
      <dgm:spPr/>
      <dgm:t>
        <a:bodyPr/>
        <a:lstStyle/>
        <a:p>
          <a:endParaRPr lang="en-US">
            <a:latin typeface="Segoe UI Light" panose="020B0502040204020203" pitchFamily="34" charset="0"/>
            <a:cs typeface="Segoe UI Light" panose="020B0502040204020203" pitchFamily="34" charset="0"/>
          </a:endParaRPr>
        </a:p>
      </dgm:t>
    </dgm:pt>
    <dgm:pt modelId="{58221A43-C4CF-4C9F-B4B0-14139B672A5B}" type="sibTrans" cxnId="{B6BA63F9-403E-4B92-93A9-6A4708A3F9AE}">
      <dgm:prSet/>
      <dgm:spPr/>
      <dgm:t>
        <a:bodyPr/>
        <a:lstStyle/>
        <a:p>
          <a:endParaRPr lang="en-US">
            <a:latin typeface="Segoe UI Light" panose="020B0502040204020203" pitchFamily="34" charset="0"/>
            <a:cs typeface="Segoe UI Light" panose="020B0502040204020203" pitchFamily="34" charset="0"/>
          </a:endParaRPr>
        </a:p>
      </dgm:t>
    </dgm:pt>
    <dgm:pt modelId="{C399115A-B769-48E3-90DE-599147579D47}" type="pres">
      <dgm:prSet presAssocID="{91A5A1C7-D5CB-462F-B2D5-597CD786C5DE}" presName="theList" presStyleCnt="0">
        <dgm:presLayoutVars>
          <dgm:dir/>
          <dgm:animLvl val="lvl"/>
          <dgm:resizeHandles val="exact"/>
        </dgm:presLayoutVars>
      </dgm:prSet>
      <dgm:spPr/>
      <dgm:t>
        <a:bodyPr/>
        <a:lstStyle/>
        <a:p>
          <a:endParaRPr lang="en-IN"/>
        </a:p>
      </dgm:t>
    </dgm:pt>
    <dgm:pt modelId="{AE5BE323-8E4A-46CE-8DDD-13E151BDDBD3}" type="pres">
      <dgm:prSet presAssocID="{C7F01684-33D7-4F2A-94C8-EF7FFA06532E}" presName="compNode" presStyleCnt="0"/>
      <dgm:spPr/>
    </dgm:pt>
    <dgm:pt modelId="{3C9DFA04-715C-4B60-80FF-D15F7C6CA690}" type="pres">
      <dgm:prSet presAssocID="{C7F01684-33D7-4F2A-94C8-EF7FFA06532E}" presName="aNode" presStyleLbl="bgShp" presStyleIdx="0" presStyleCnt="4"/>
      <dgm:spPr/>
      <dgm:t>
        <a:bodyPr/>
        <a:lstStyle/>
        <a:p>
          <a:endParaRPr lang="en-IN"/>
        </a:p>
      </dgm:t>
    </dgm:pt>
    <dgm:pt modelId="{BECDCBFA-C822-4BC8-9791-E9D717F1C892}" type="pres">
      <dgm:prSet presAssocID="{C7F01684-33D7-4F2A-94C8-EF7FFA06532E}" presName="textNode" presStyleLbl="bgShp" presStyleIdx="0" presStyleCnt="4"/>
      <dgm:spPr/>
      <dgm:t>
        <a:bodyPr/>
        <a:lstStyle/>
        <a:p>
          <a:endParaRPr lang="en-IN"/>
        </a:p>
      </dgm:t>
    </dgm:pt>
    <dgm:pt modelId="{B1CB09A8-180A-42ED-A1EB-7895503128C1}" type="pres">
      <dgm:prSet presAssocID="{C7F01684-33D7-4F2A-94C8-EF7FFA06532E}" presName="compChildNode" presStyleCnt="0"/>
      <dgm:spPr/>
    </dgm:pt>
    <dgm:pt modelId="{FC12E585-5965-4E5E-AD2F-7A24D60D396E}" type="pres">
      <dgm:prSet presAssocID="{C7F01684-33D7-4F2A-94C8-EF7FFA06532E}" presName="theInnerList" presStyleCnt="0"/>
      <dgm:spPr/>
    </dgm:pt>
    <dgm:pt modelId="{F396631B-12DE-418A-AFEF-116D0DA53BE7}" type="pres">
      <dgm:prSet presAssocID="{5D7D40E8-CC81-4978-8516-BB76332F1462}" presName="childNode" presStyleLbl="node1" presStyleIdx="0" presStyleCnt="4">
        <dgm:presLayoutVars>
          <dgm:bulletEnabled val="1"/>
        </dgm:presLayoutVars>
      </dgm:prSet>
      <dgm:spPr/>
      <dgm:t>
        <a:bodyPr/>
        <a:lstStyle/>
        <a:p>
          <a:endParaRPr lang="en-US"/>
        </a:p>
      </dgm:t>
    </dgm:pt>
    <dgm:pt modelId="{335F6CBF-9013-42DC-A340-A2EBC64B3E98}" type="pres">
      <dgm:prSet presAssocID="{C7F01684-33D7-4F2A-94C8-EF7FFA06532E}" presName="aSpace" presStyleCnt="0"/>
      <dgm:spPr/>
    </dgm:pt>
    <dgm:pt modelId="{84532E6E-0A49-490F-9F8B-C37A1812B048}" type="pres">
      <dgm:prSet presAssocID="{0D5652FE-88BA-4A1D-AF1B-4812058C234B}" presName="compNode" presStyleCnt="0"/>
      <dgm:spPr/>
    </dgm:pt>
    <dgm:pt modelId="{1C3C453D-174F-4A67-BF07-BF3B3009C409}" type="pres">
      <dgm:prSet presAssocID="{0D5652FE-88BA-4A1D-AF1B-4812058C234B}" presName="aNode" presStyleLbl="bgShp" presStyleIdx="1" presStyleCnt="4"/>
      <dgm:spPr/>
      <dgm:t>
        <a:bodyPr/>
        <a:lstStyle/>
        <a:p>
          <a:endParaRPr lang="en-IN"/>
        </a:p>
      </dgm:t>
    </dgm:pt>
    <dgm:pt modelId="{50DC64A0-B437-4F31-94F5-89F9FA6E0271}" type="pres">
      <dgm:prSet presAssocID="{0D5652FE-88BA-4A1D-AF1B-4812058C234B}" presName="textNode" presStyleLbl="bgShp" presStyleIdx="1" presStyleCnt="4"/>
      <dgm:spPr/>
      <dgm:t>
        <a:bodyPr/>
        <a:lstStyle/>
        <a:p>
          <a:endParaRPr lang="en-IN"/>
        </a:p>
      </dgm:t>
    </dgm:pt>
    <dgm:pt modelId="{2ACCF3A9-E268-48E6-9910-037F5F237DE3}" type="pres">
      <dgm:prSet presAssocID="{0D5652FE-88BA-4A1D-AF1B-4812058C234B}" presName="compChildNode" presStyleCnt="0"/>
      <dgm:spPr/>
    </dgm:pt>
    <dgm:pt modelId="{47A7ED09-32EB-431E-82C9-AA6FE9B63C02}" type="pres">
      <dgm:prSet presAssocID="{0D5652FE-88BA-4A1D-AF1B-4812058C234B}" presName="theInnerList" presStyleCnt="0"/>
      <dgm:spPr/>
    </dgm:pt>
    <dgm:pt modelId="{FD0B1210-81A9-4910-A78F-393A8A8901C7}" type="pres">
      <dgm:prSet presAssocID="{CE771ED1-DD52-4BD0-AB00-01F387A8FBAA}" presName="childNode" presStyleLbl="node1" presStyleIdx="1" presStyleCnt="4">
        <dgm:presLayoutVars>
          <dgm:bulletEnabled val="1"/>
        </dgm:presLayoutVars>
      </dgm:prSet>
      <dgm:spPr/>
      <dgm:t>
        <a:bodyPr/>
        <a:lstStyle/>
        <a:p>
          <a:endParaRPr lang="en-US"/>
        </a:p>
      </dgm:t>
    </dgm:pt>
    <dgm:pt modelId="{B0F26631-5795-4C7A-B6DE-7CF7B8483AF7}" type="pres">
      <dgm:prSet presAssocID="{0D5652FE-88BA-4A1D-AF1B-4812058C234B}" presName="aSpace" presStyleCnt="0"/>
      <dgm:spPr/>
    </dgm:pt>
    <dgm:pt modelId="{59451285-2BA8-404A-86B3-F5016F97E934}" type="pres">
      <dgm:prSet presAssocID="{DACD7D69-0AAB-48C9-8F52-8EE8BA898927}" presName="compNode" presStyleCnt="0"/>
      <dgm:spPr/>
    </dgm:pt>
    <dgm:pt modelId="{3013EF53-6B0B-4584-8A55-BFA03FEE3366}" type="pres">
      <dgm:prSet presAssocID="{DACD7D69-0AAB-48C9-8F52-8EE8BA898927}" presName="aNode" presStyleLbl="bgShp" presStyleIdx="2" presStyleCnt="4"/>
      <dgm:spPr/>
      <dgm:t>
        <a:bodyPr/>
        <a:lstStyle/>
        <a:p>
          <a:endParaRPr lang="en-US"/>
        </a:p>
      </dgm:t>
    </dgm:pt>
    <dgm:pt modelId="{7F9E5229-207F-48F2-BEAE-C70BF95C4EB3}" type="pres">
      <dgm:prSet presAssocID="{DACD7D69-0AAB-48C9-8F52-8EE8BA898927}" presName="textNode" presStyleLbl="bgShp" presStyleIdx="2" presStyleCnt="4"/>
      <dgm:spPr/>
      <dgm:t>
        <a:bodyPr/>
        <a:lstStyle/>
        <a:p>
          <a:endParaRPr lang="en-US"/>
        </a:p>
      </dgm:t>
    </dgm:pt>
    <dgm:pt modelId="{ADFCA481-63C8-4B69-8440-FE3E48DE6803}" type="pres">
      <dgm:prSet presAssocID="{DACD7D69-0AAB-48C9-8F52-8EE8BA898927}" presName="compChildNode" presStyleCnt="0"/>
      <dgm:spPr/>
    </dgm:pt>
    <dgm:pt modelId="{A1C9B66F-7C54-450E-AA39-E58A22CE0C26}" type="pres">
      <dgm:prSet presAssocID="{DACD7D69-0AAB-48C9-8F52-8EE8BA898927}" presName="theInnerList" presStyleCnt="0"/>
      <dgm:spPr/>
    </dgm:pt>
    <dgm:pt modelId="{B284619E-E604-42BF-85A4-11892BF5165C}" type="pres">
      <dgm:prSet presAssocID="{2B684DBA-306F-4045-A07F-E7372E0935E8}" presName="childNode" presStyleLbl="node1" presStyleIdx="2" presStyleCnt="4">
        <dgm:presLayoutVars>
          <dgm:bulletEnabled val="1"/>
        </dgm:presLayoutVars>
      </dgm:prSet>
      <dgm:spPr/>
      <dgm:t>
        <a:bodyPr/>
        <a:lstStyle/>
        <a:p>
          <a:endParaRPr lang="en-US"/>
        </a:p>
      </dgm:t>
    </dgm:pt>
    <dgm:pt modelId="{1FEC1AF7-A5DB-4DD2-821E-44B43EC50E96}" type="pres">
      <dgm:prSet presAssocID="{DACD7D69-0AAB-48C9-8F52-8EE8BA898927}" presName="aSpace" presStyleCnt="0"/>
      <dgm:spPr/>
    </dgm:pt>
    <dgm:pt modelId="{C10BA57F-B7EE-4051-B8DD-13250FAAF253}" type="pres">
      <dgm:prSet presAssocID="{816DEAA2-D672-42E0-B98D-462DD7FF1C48}" presName="compNode" presStyleCnt="0"/>
      <dgm:spPr/>
    </dgm:pt>
    <dgm:pt modelId="{F41EF409-9D97-4A91-9084-42C6D9BD566F}" type="pres">
      <dgm:prSet presAssocID="{816DEAA2-D672-42E0-B98D-462DD7FF1C48}" presName="aNode" presStyleLbl="bgShp" presStyleIdx="3" presStyleCnt="4"/>
      <dgm:spPr/>
      <dgm:t>
        <a:bodyPr/>
        <a:lstStyle/>
        <a:p>
          <a:endParaRPr lang="en-IN"/>
        </a:p>
      </dgm:t>
    </dgm:pt>
    <dgm:pt modelId="{66865924-5AB3-445B-A447-363C95B4E481}" type="pres">
      <dgm:prSet presAssocID="{816DEAA2-D672-42E0-B98D-462DD7FF1C48}" presName="textNode" presStyleLbl="bgShp" presStyleIdx="3" presStyleCnt="4"/>
      <dgm:spPr/>
      <dgm:t>
        <a:bodyPr/>
        <a:lstStyle/>
        <a:p>
          <a:endParaRPr lang="en-IN"/>
        </a:p>
      </dgm:t>
    </dgm:pt>
    <dgm:pt modelId="{C1E8AF0D-9C0A-4D08-A8C3-C3C8CC1FA6C2}" type="pres">
      <dgm:prSet presAssocID="{816DEAA2-D672-42E0-B98D-462DD7FF1C48}" presName="compChildNode" presStyleCnt="0"/>
      <dgm:spPr/>
    </dgm:pt>
    <dgm:pt modelId="{92ED7778-6042-45D7-AA2D-9E39EBEE5CDC}" type="pres">
      <dgm:prSet presAssocID="{816DEAA2-D672-42E0-B98D-462DD7FF1C48}" presName="theInnerList" presStyleCnt="0"/>
      <dgm:spPr/>
    </dgm:pt>
    <dgm:pt modelId="{C89C76E1-3922-4E93-B5AB-7EC792B84630}" type="pres">
      <dgm:prSet presAssocID="{856C1574-2574-4306-9D50-7A1B9A0D9441}" presName="childNode" presStyleLbl="node1" presStyleIdx="3" presStyleCnt="4">
        <dgm:presLayoutVars>
          <dgm:bulletEnabled val="1"/>
        </dgm:presLayoutVars>
      </dgm:prSet>
      <dgm:spPr/>
      <dgm:t>
        <a:bodyPr/>
        <a:lstStyle/>
        <a:p>
          <a:endParaRPr lang="en-US"/>
        </a:p>
      </dgm:t>
    </dgm:pt>
  </dgm:ptLst>
  <dgm:cxnLst>
    <dgm:cxn modelId="{B6BA63F9-403E-4B92-93A9-6A4708A3F9AE}" srcId="{816DEAA2-D672-42E0-B98D-462DD7FF1C48}" destId="{856C1574-2574-4306-9D50-7A1B9A0D9441}" srcOrd="0" destOrd="0" parTransId="{5B0CEFAB-C06E-4163-98C7-302C7881E8F2}" sibTransId="{58221A43-C4CF-4C9F-B4B0-14139B672A5B}"/>
    <dgm:cxn modelId="{80F01578-7C0A-4960-9CC6-9C694401F73D}" type="presOf" srcId="{C7F01684-33D7-4F2A-94C8-EF7FFA06532E}" destId="{BECDCBFA-C822-4BC8-9791-E9D717F1C892}" srcOrd="1" destOrd="0" presId="urn:microsoft.com/office/officeart/2005/8/layout/lProcess2"/>
    <dgm:cxn modelId="{A1F904C1-F714-4357-A797-FDA06F686DE4}" srcId="{91A5A1C7-D5CB-462F-B2D5-597CD786C5DE}" destId="{C7F01684-33D7-4F2A-94C8-EF7FFA06532E}" srcOrd="0" destOrd="0" parTransId="{60CDE2ED-5D9C-4569-8FF7-98A50FB007AA}" sibTransId="{F8F0C6B4-562E-4A6D-8BFF-7554E9942712}"/>
    <dgm:cxn modelId="{87F41544-7DF9-4DB4-B6CF-CAC265F3656C}" type="presOf" srcId="{C7F01684-33D7-4F2A-94C8-EF7FFA06532E}" destId="{3C9DFA04-715C-4B60-80FF-D15F7C6CA690}" srcOrd="0" destOrd="0" presId="urn:microsoft.com/office/officeart/2005/8/layout/lProcess2"/>
    <dgm:cxn modelId="{B9572D10-38BA-4217-B542-6D7933F80161}" type="presOf" srcId="{0D5652FE-88BA-4A1D-AF1B-4812058C234B}" destId="{50DC64A0-B437-4F31-94F5-89F9FA6E0271}" srcOrd="1" destOrd="0" presId="urn:microsoft.com/office/officeart/2005/8/layout/lProcess2"/>
    <dgm:cxn modelId="{8457E623-B734-4E6D-A29A-EDDD3B254F9F}" type="presOf" srcId="{CE771ED1-DD52-4BD0-AB00-01F387A8FBAA}" destId="{FD0B1210-81A9-4910-A78F-393A8A8901C7}" srcOrd="0" destOrd="0" presId="urn:microsoft.com/office/officeart/2005/8/layout/lProcess2"/>
    <dgm:cxn modelId="{CCDF9A8B-20C8-4363-A8FD-7BA6303992D7}" type="presOf" srcId="{DACD7D69-0AAB-48C9-8F52-8EE8BA898927}" destId="{7F9E5229-207F-48F2-BEAE-C70BF95C4EB3}" srcOrd="1" destOrd="0" presId="urn:microsoft.com/office/officeart/2005/8/layout/lProcess2"/>
    <dgm:cxn modelId="{DB75776C-FC7F-4AFB-9661-CDB38701F06A}" srcId="{91A5A1C7-D5CB-462F-B2D5-597CD786C5DE}" destId="{816DEAA2-D672-42E0-B98D-462DD7FF1C48}" srcOrd="3" destOrd="0" parTransId="{F1BFCE00-6EF5-49C7-88EA-EFC56C598A37}" sibTransId="{27DA2F51-F25F-4AE3-ABFA-EC0F91607680}"/>
    <dgm:cxn modelId="{D3672D68-E6C1-414B-B855-D42800C9CA43}" srcId="{C7F01684-33D7-4F2A-94C8-EF7FFA06532E}" destId="{5D7D40E8-CC81-4978-8516-BB76332F1462}" srcOrd="0" destOrd="0" parTransId="{340046B0-CBEE-4254-A18C-2E2AA6664E5C}" sibTransId="{EAED8612-8F80-44A8-90A0-3CE0BF20FC68}"/>
    <dgm:cxn modelId="{54340D7D-BF8D-47C6-BAC8-3C1A44AF1059}" type="presOf" srcId="{816DEAA2-D672-42E0-B98D-462DD7FF1C48}" destId="{66865924-5AB3-445B-A447-363C95B4E481}" srcOrd="1" destOrd="0" presId="urn:microsoft.com/office/officeart/2005/8/layout/lProcess2"/>
    <dgm:cxn modelId="{E4D79FCE-7DDC-4B96-B153-1DFF4C1AD4B1}" type="presOf" srcId="{816DEAA2-D672-42E0-B98D-462DD7FF1C48}" destId="{F41EF409-9D97-4A91-9084-42C6D9BD566F}" srcOrd="0" destOrd="0" presId="urn:microsoft.com/office/officeart/2005/8/layout/lProcess2"/>
    <dgm:cxn modelId="{2092C42B-7AB7-4318-9137-A6BDB63969BF}" type="presOf" srcId="{856C1574-2574-4306-9D50-7A1B9A0D9441}" destId="{C89C76E1-3922-4E93-B5AB-7EC792B84630}" srcOrd="0" destOrd="0" presId="urn:microsoft.com/office/officeart/2005/8/layout/lProcess2"/>
    <dgm:cxn modelId="{4549269C-C823-41FB-A9BF-EA04E6ED3715}" srcId="{DACD7D69-0AAB-48C9-8F52-8EE8BA898927}" destId="{2B684DBA-306F-4045-A07F-E7372E0935E8}" srcOrd="0" destOrd="0" parTransId="{2E28B7DD-2078-4810-BBCA-CDDEFAF63372}" sibTransId="{18914CE1-4AA2-4E63-8E83-82FA240B9785}"/>
    <dgm:cxn modelId="{F2B7012E-83CC-44D2-A64E-29AFF69B734F}" type="presOf" srcId="{5D7D40E8-CC81-4978-8516-BB76332F1462}" destId="{F396631B-12DE-418A-AFEF-116D0DA53BE7}" srcOrd="0" destOrd="0" presId="urn:microsoft.com/office/officeart/2005/8/layout/lProcess2"/>
    <dgm:cxn modelId="{AC0AF827-64D9-4CA4-84CD-017FDDEE0C84}" type="presOf" srcId="{DACD7D69-0AAB-48C9-8F52-8EE8BA898927}" destId="{3013EF53-6B0B-4584-8A55-BFA03FEE3366}" srcOrd="0" destOrd="0" presId="urn:microsoft.com/office/officeart/2005/8/layout/lProcess2"/>
    <dgm:cxn modelId="{8A5DC390-1BE8-4B5E-BCA3-DA20DDBEAAF2}" srcId="{91A5A1C7-D5CB-462F-B2D5-597CD786C5DE}" destId="{DACD7D69-0AAB-48C9-8F52-8EE8BA898927}" srcOrd="2" destOrd="0" parTransId="{49EBF2D6-FA0D-4BB2-BAD4-01C3A49455F9}" sibTransId="{84D5F09B-F5BE-4704-BDC2-BC2CF8EECC23}"/>
    <dgm:cxn modelId="{81C1D3F6-C7F8-4AB5-B00C-3B0E1E988A90}" srcId="{91A5A1C7-D5CB-462F-B2D5-597CD786C5DE}" destId="{0D5652FE-88BA-4A1D-AF1B-4812058C234B}" srcOrd="1" destOrd="0" parTransId="{2AB1E68A-F821-4F78-A171-958FDA068A80}" sibTransId="{8642BE91-227E-46C3-9102-79830D7D5AD3}"/>
    <dgm:cxn modelId="{798C7FDD-6368-4D5B-94D5-654EC15E1091}" type="presOf" srcId="{91A5A1C7-D5CB-462F-B2D5-597CD786C5DE}" destId="{C399115A-B769-48E3-90DE-599147579D47}" srcOrd="0" destOrd="0" presId="urn:microsoft.com/office/officeart/2005/8/layout/lProcess2"/>
    <dgm:cxn modelId="{99F7F92D-1584-4E2E-B20B-DB5E5DC3A55A}" type="presOf" srcId="{2B684DBA-306F-4045-A07F-E7372E0935E8}" destId="{B284619E-E604-42BF-85A4-11892BF5165C}" srcOrd="0" destOrd="0" presId="urn:microsoft.com/office/officeart/2005/8/layout/lProcess2"/>
    <dgm:cxn modelId="{B185C137-0740-4166-AA41-60544BD6012E}" srcId="{0D5652FE-88BA-4A1D-AF1B-4812058C234B}" destId="{CE771ED1-DD52-4BD0-AB00-01F387A8FBAA}" srcOrd="0" destOrd="0" parTransId="{EA22026A-B021-4C4D-89FE-5DDA86011DAF}" sibTransId="{A8BCEE34-098D-4E0D-86C8-F17CF6392E3A}"/>
    <dgm:cxn modelId="{5A5E803E-EF53-4E25-BAE4-EE159E69F90C}" type="presOf" srcId="{0D5652FE-88BA-4A1D-AF1B-4812058C234B}" destId="{1C3C453D-174F-4A67-BF07-BF3B3009C409}" srcOrd="0" destOrd="0" presId="urn:microsoft.com/office/officeart/2005/8/layout/lProcess2"/>
    <dgm:cxn modelId="{E89CFE15-FD5A-410B-B127-2B960F4A38CD}" type="presParOf" srcId="{C399115A-B769-48E3-90DE-599147579D47}" destId="{AE5BE323-8E4A-46CE-8DDD-13E151BDDBD3}" srcOrd="0" destOrd="0" presId="urn:microsoft.com/office/officeart/2005/8/layout/lProcess2"/>
    <dgm:cxn modelId="{088A2D18-8BCE-4E1E-8B39-345AB6CFA0F4}" type="presParOf" srcId="{AE5BE323-8E4A-46CE-8DDD-13E151BDDBD3}" destId="{3C9DFA04-715C-4B60-80FF-D15F7C6CA690}" srcOrd="0" destOrd="0" presId="urn:microsoft.com/office/officeart/2005/8/layout/lProcess2"/>
    <dgm:cxn modelId="{5690380B-1E14-48CF-B40C-3C232D22B135}" type="presParOf" srcId="{AE5BE323-8E4A-46CE-8DDD-13E151BDDBD3}" destId="{BECDCBFA-C822-4BC8-9791-E9D717F1C892}" srcOrd="1" destOrd="0" presId="urn:microsoft.com/office/officeart/2005/8/layout/lProcess2"/>
    <dgm:cxn modelId="{A5BB8C33-BF79-440A-8354-C87BD46AC539}" type="presParOf" srcId="{AE5BE323-8E4A-46CE-8DDD-13E151BDDBD3}" destId="{B1CB09A8-180A-42ED-A1EB-7895503128C1}" srcOrd="2" destOrd="0" presId="urn:microsoft.com/office/officeart/2005/8/layout/lProcess2"/>
    <dgm:cxn modelId="{8AEAC0FD-0C23-4892-954C-DD2D19E5835A}" type="presParOf" srcId="{B1CB09A8-180A-42ED-A1EB-7895503128C1}" destId="{FC12E585-5965-4E5E-AD2F-7A24D60D396E}" srcOrd="0" destOrd="0" presId="urn:microsoft.com/office/officeart/2005/8/layout/lProcess2"/>
    <dgm:cxn modelId="{87B9BF0D-B5B4-4352-AAE1-0CEA5B7E5296}" type="presParOf" srcId="{FC12E585-5965-4E5E-AD2F-7A24D60D396E}" destId="{F396631B-12DE-418A-AFEF-116D0DA53BE7}" srcOrd="0" destOrd="0" presId="urn:microsoft.com/office/officeart/2005/8/layout/lProcess2"/>
    <dgm:cxn modelId="{8A0A3102-2107-4E79-914C-988ADBCE1B96}" type="presParOf" srcId="{C399115A-B769-48E3-90DE-599147579D47}" destId="{335F6CBF-9013-42DC-A340-A2EBC64B3E98}" srcOrd="1" destOrd="0" presId="urn:microsoft.com/office/officeart/2005/8/layout/lProcess2"/>
    <dgm:cxn modelId="{CD8EF7BB-20B4-404D-AAE1-982E0B09AB98}" type="presParOf" srcId="{C399115A-B769-48E3-90DE-599147579D47}" destId="{84532E6E-0A49-490F-9F8B-C37A1812B048}" srcOrd="2" destOrd="0" presId="urn:microsoft.com/office/officeart/2005/8/layout/lProcess2"/>
    <dgm:cxn modelId="{2ED7DA0A-AACD-4071-985B-4D72A172C0E9}" type="presParOf" srcId="{84532E6E-0A49-490F-9F8B-C37A1812B048}" destId="{1C3C453D-174F-4A67-BF07-BF3B3009C409}" srcOrd="0" destOrd="0" presId="urn:microsoft.com/office/officeart/2005/8/layout/lProcess2"/>
    <dgm:cxn modelId="{0FC6BC3F-22A2-4FCB-B365-F5775F1D57D3}" type="presParOf" srcId="{84532E6E-0A49-490F-9F8B-C37A1812B048}" destId="{50DC64A0-B437-4F31-94F5-89F9FA6E0271}" srcOrd="1" destOrd="0" presId="urn:microsoft.com/office/officeart/2005/8/layout/lProcess2"/>
    <dgm:cxn modelId="{872187BF-1326-4F19-959F-A5ED2BB14BBB}" type="presParOf" srcId="{84532E6E-0A49-490F-9F8B-C37A1812B048}" destId="{2ACCF3A9-E268-48E6-9910-037F5F237DE3}" srcOrd="2" destOrd="0" presId="urn:microsoft.com/office/officeart/2005/8/layout/lProcess2"/>
    <dgm:cxn modelId="{0BE99210-3074-4FAD-980D-AEEAB509C839}" type="presParOf" srcId="{2ACCF3A9-E268-48E6-9910-037F5F237DE3}" destId="{47A7ED09-32EB-431E-82C9-AA6FE9B63C02}" srcOrd="0" destOrd="0" presId="urn:microsoft.com/office/officeart/2005/8/layout/lProcess2"/>
    <dgm:cxn modelId="{814B9FF6-0104-481B-B229-D96D06B5EBB9}" type="presParOf" srcId="{47A7ED09-32EB-431E-82C9-AA6FE9B63C02}" destId="{FD0B1210-81A9-4910-A78F-393A8A8901C7}" srcOrd="0" destOrd="0" presId="urn:microsoft.com/office/officeart/2005/8/layout/lProcess2"/>
    <dgm:cxn modelId="{A75ECE87-6A3C-4E44-A0AE-C7E4E26CF821}" type="presParOf" srcId="{C399115A-B769-48E3-90DE-599147579D47}" destId="{B0F26631-5795-4C7A-B6DE-7CF7B8483AF7}" srcOrd="3" destOrd="0" presId="urn:microsoft.com/office/officeart/2005/8/layout/lProcess2"/>
    <dgm:cxn modelId="{907B1A87-E0C1-40E9-A656-26B5ABA69DE1}" type="presParOf" srcId="{C399115A-B769-48E3-90DE-599147579D47}" destId="{59451285-2BA8-404A-86B3-F5016F97E934}" srcOrd="4" destOrd="0" presId="urn:microsoft.com/office/officeart/2005/8/layout/lProcess2"/>
    <dgm:cxn modelId="{25A19A72-D449-4A4C-9978-AF77950E5B01}" type="presParOf" srcId="{59451285-2BA8-404A-86B3-F5016F97E934}" destId="{3013EF53-6B0B-4584-8A55-BFA03FEE3366}" srcOrd="0" destOrd="0" presId="urn:microsoft.com/office/officeart/2005/8/layout/lProcess2"/>
    <dgm:cxn modelId="{CB8A82C7-3A0F-4CE3-A2E6-3A872D774D9B}" type="presParOf" srcId="{59451285-2BA8-404A-86B3-F5016F97E934}" destId="{7F9E5229-207F-48F2-BEAE-C70BF95C4EB3}" srcOrd="1" destOrd="0" presId="urn:microsoft.com/office/officeart/2005/8/layout/lProcess2"/>
    <dgm:cxn modelId="{44ECAC59-BE2A-461B-80E0-28412794D9C8}" type="presParOf" srcId="{59451285-2BA8-404A-86B3-F5016F97E934}" destId="{ADFCA481-63C8-4B69-8440-FE3E48DE6803}" srcOrd="2" destOrd="0" presId="urn:microsoft.com/office/officeart/2005/8/layout/lProcess2"/>
    <dgm:cxn modelId="{E7F8ECBD-B907-430C-B5BD-CEC767A4AFD6}" type="presParOf" srcId="{ADFCA481-63C8-4B69-8440-FE3E48DE6803}" destId="{A1C9B66F-7C54-450E-AA39-E58A22CE0C26}" srcOrd="0" destOrd="0" presId="urn:microsoft.com/office/officeart/2005/8/layout/lProcess2"/>
    <dgm:cxn modelId="{1AEFAEB3-A042-47C5-93CA-ABBD6AAA658B}" type="presParOf" srcId="{A1C9B66F-7C54-450E-AA39-E58A22CE0C26}" destId="{B284619E-E604-42BF-85A4-11892BF5165C}" srcOrd="0" destOrd="0" presId="urn:microsoft.com/office/officeart/2005/8/layout/lProcess2"/>
    <dgm:cxn modelId="{BFD7163A-F825-48EC-BF6F-0BCEAD2CB944}" type="presParOf" srcId="{C399115A-B769-48E3-90DE-599147579D47}" destId="{1FEC1AF7-A5DB-4DD2-821E-44B43EC50E96}" srcOrd="5" destOrd="0" presId="urn:microsoft.com/office/officeart/2005/8/layout/lProcess2"/>
    <dgm:cxn modelId="{7ACD11B6-BF3A-4A6C-80EE-22BE8D3BE800}" type="presParOf" srcId="{C399115A-B769-48E3-90DE-599147579D47}" destId="{C10BA57F-B7EE-4051-B8DD-13250FAAF253}" srcOrd="6" destOrd="0" presId="urn:microsoft.com/office/officeart/2005/8/layout/lProcess2"/>
    <dgm:cxn modelId="{21674848-24C7-4279-87B1-54655BD10502}" type="presParOf" srcId="{C10BA57F-B7EE-4051-B8DD-13250FAAF253}" destId="{F41EF409-9D97-4A91-9084-42C6D9BD566F}" srcOrd="0" destOrd="0" presId="urn:microsoft.com/office/officeart/2005/8/layout/lProcess2"/>
    <dgm:cxn modelId="{1047964D-B268-4751-9A86-065512321D3A}" type="presParOf" srcId="{C10BA57F-B7EE-4051-B8DD-13250FAAF253}" destId="{66865924-5AB3-445B-A447-363C95B4E481}" srcOrd="1" destOrd="0" presId="urn:microsoft.com/office/officeart/2005/8/layout/lProcess2"/>
    <dgm:cxn modelId="{4105DE9D-A0F9-4092-BB6D-9BF327DF2A02}" type="presParOf" srcId="{C10BA57F-B7EE-4051-B8DD-13250FAAF253}" destId="{C1E8AF0D-9C0A-4D08-A8C3-C3C8CC1FA6C2}" srcOrd="2" destOrd="0" presId="urn:microsoft.com/office/officeart/2005/8/layout/lProcess2"/>
    <dgm:cxn modelId="{00E1A99D-754A-4BEF-9569-06EA760CA773}" type="presParOf" srcId="{C1E8AF0D-9C0A-4D08-A8C3-C3C8CC1FA6C2}" destId="{92ED7778-6042-45D7-AA2D-9E39EBEE5CDC}" srcOrd="0" destOrd="0" presId="urn:microsoft.com/office/officeart/2005/8/layout/lProcess2"/>
    <dgm:cxn modelId="{1961A6C2-F3F8-4348-BEC6-731982B01779}" type="presParOf" srcId="{92ED7778-6042-45D7-AA2D-9E39EBEE5CDC}" destId="{C89C76E1-3922-4E93-B5AB-7EC792B84630}"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DFA04-715C-4B60-80FF-D15F7C6CA690}">
      <dsp:nvSpPr>
        <dsp:cNvPr id="0" name=""/>
        <dsp:cNvSpPr/>
      </dsp:nvSpPr>
      <dsp:spPr>
        <a:xfrm>
          <a:off x="2461"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(1)</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Security</a:t>
          </a:r>
          <a:endParaRPr lang="en-US" sz="3100" kern="1200" dirty="0">
            <a:latin typeface="Segoe UI Light" panose="020B0502040204020203" pitchFamily="34" charset="0"/>
            <a:cs typeface="Segoe UI Light" panose="020B0502040204020203" pitchFamily="34" charset="0"/>
          </a:endParaRPr>
        </a:p>
      </dsp:txBody>
      <dsp:txXfrm>
        <a:off x="2461" y="0"/>
        <a:ext cx="2415592" cy="1668780"/>
      </dsp:txXfrm>
    </dsp:sp>
    <dsp:sp modelId="{F396631B-12DE-418A-AFEF-116D0DA53BE7}">
      <dsp:nvSpPr>
        <dsp:cNvPr id="0" name=""/>
        <dsp:cNvSpPr/>
      </dsp:nvSpPr>
      <dsp:spPr>
        <a:xfrm>
          <a:off x="244020"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protect information, systems, and assets while delivering business value through risk assessments and mitigation strategies</a:t>
          </a:r>
          <a:endParaRPr lang="en-US" sz="1700" kern="1200" dirty="0">
            <a:latin typeface="Segoe UI Light" panose="020B0502040204020203" pitchFamily="34" charset="0"/>
            <a:cs typeface="Segoe UI Light" panose="020B0502040204020203" pitchFamily="34" charset="0"/>
          </a:endParaRPr>
        </a:p>
      </dsp:txBody>
      <dsp:txXfrm>
        <a:off x="300620" y="1725380"/>
        <a:ext cx="1819273" cy="3502490"/>
      </dsp:txXfrm>
    </dsp:sp>
    <dsp:sp modelId="{1C3C453D-174F-4A67-BF07-BF3B3009C409}">
      <dsp:nvSpPr>
        <dsp:cNvPr id="0" name=""/>
        <dsp:cNvSpPr/>
      </dsp:nvSpPr>
      <dsp:spPr>
        <a:xfrm>
          <a:off x="2599223"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(2)</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Reliability</a:t>
          </a:r>
          <a:endParaRPr lang="en-US" sz="3100" kern="1200" dirty="0">
            <a:latin typeface="Segoe UI Light" panose="020B0502040204020203" pitchFamily="34" charset="0"/>
            <a:cs typeface="Segoe UI Light" panose="020B0502040204020203" pitchFamily="34" charset="0"/>
          </a:endParaRPr>
        </a:p>
      </dsp:txBody>
      <dsp:txXfrm>
        <a:off x="2599223" y="0"/>
        <a:ext cx="2415592" cy="1668780"/>
      </dsp:txXfrm>
    </dsp:sp>
    <dsp:sp modelId="{FD0B1210-81A9-4910-A78F-393A8A8901C7}">
      <dsp:nvSpPr>
        <dsp:cNvPr id="0" name=""/>
        <dsp:cNvSpPr/>
      </dsp:nvSpPr>
      <dsp:spPr>
        <a:xfrm>
          <a:off x="2840782"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of a system to recover from infrastructure or service failures, dynamically acquire computing resources to meet demand, and mitigate disruptions such as misconfigurations or transient network issues</a:t>
          </a:r>
          <a:endParaRPr lang="en-US" sz="1700" kern="1200" dirty="0">
            <a:latin typeface="Segoe UI Light" panose="020B0502040204020203" pitchFamily="34" charset="0"/>
            <a:cs typeface="Segoe UI Light" panose="020B0502040204020203" pitchFamily="34" charset="0"/>
          </a:endParaRPr>
        </a:p>
      </dsp:txBody>
      <dsp:txXfrm>
        <a:off x="2897382" y="1725380"/>
        <a:ext cx="1819273" cy="3502490"/>
      </dsp:txXfrm>
    </dsp:sp>
    <dsp:sp modelId="{3013EF53-6B0B-4584-8A55-BFA03FEE3366}">
      <dsp:nvSpPr>
        <dsp:cNvPr id="0" name=""/>
        <dsp:cNvSpPr/>
      </dsp:nvSpPr>
      <dsp:spPr>
        <a:xfrm>
          <a:off x="5195984"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(3)</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Performance Efficiency</a:t>
          </a:r>
          <a:endParaRPr lang="en-US" sz="3100" kern="1200" dirty="0">
            <a:latin typeface="Segoe UI Light" panose="020B0502040204020203" pitchFamily="34" charset="0"/>
            <a:cs typeface="Segoe UI Light" panose="020B0502040204020203" pitchFamily="34" charset="0"/>
          </a:endParaRPr>
        </a:p>
      </dsp:txBody>
      <dsp:txXfrm>
        <a:off x="5195984" y="0"/>
        <a:ext cx="2415592" cy="1668780"/>
      </dsp:txXfrm>
    </dsp:sp>
    <dsp:sp modelId="{B284619E-E604-42BF-85A4-11892BF5165C}">
      <dsp:nvSpPr>
        <dsp:cNvPr id="0" name=""/>
        <dsp:cNvSpPr/>
      </dsp:nvSpPr>
      <dsp:spPr>
        <a:xfrm>
          <a:off x="5437543"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use computing resources efficiently to meet system requirements, and to maintain that efficiency as demand changes and </a:t>
          </a:r>
          <a:r>
            <a:rPr lang="en-US" sz="1700" kern="1200" smtClean="0">
              <a:latin typeface="Segoe UI Light" panose="020B0502040204020203" pitchFamily="34" charset="0"/>
              <a:cs typeface="Segoe UI Light" panose="020B0502040204020203" pitchFamily="34" charset="0"/>
            </a:rPr>
            <a:t>technologies evolve</a:t>
          </a:r>
          <a:endParaRPr lang="en-US" sz="1700" kern="1200" dirty="0">
            <a:latin typeface="Segoe UI Light" panose="020B0502040204020203" pitchFamily="34" charset="0"/>
            <a:cs typeface="Segoe UI Light" panose="020B0502040204020203" pitchFamily="34" charset="0"/>
          </a:endParaRPr>
        </a:p>
      </dsp:txBody>
      <dsp:txXfrm>
        <a:off x="5494143" y="1725380"/>
        <a:ext cx="1819273" cy="3502490"/>
      </dsp:txXfrm>
    </dsp:sp>
    <dsp:sp modelId="{F41EF409-9D97-4A91-9084-42C6D9BD566F}">
      <dsp:nvSpPr>
        <dsp:cNvPr id="0" name=""/>
        <dsp:cNvSpPr/>
      </dsp:nvSpPr>
      <dsp:spPr>
        <a:xfrm>
          <a:off x="7792746"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(4)</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Cost Optimization</a:t>
          </a:r>
          <a:endParaRPr lang="en-US" sz="3100" kern="1200" dirty="0">
            <a:latin typeface="Segoe UI Light" panose="020B0502040204020203" pitchFamily="34" charset="0"/>
            <a:cs typeface="Segoe UI Light" panose="020B0502040204020203" pitchFamily="34" charset="0"/>
          </a:endParaRPr>
        </a:p>
      </dsp:txBody>
      <dsp:txXfrm>
        <a:off x="7792746" y="0"/>
        <a:ext cx="2415592" cy="1668780"/>
      </dsp:txXfrm>
    </dsp:sp>
    <dsp:sp modelId="{C89C76E1-3922-4E93-B5AB-7EC792B84630}">
      <dsp:nvSpPr>
        <dsp:cNvPr id="0" name=""/>
        <dsp:cNvSpPr/>
      </dsp:nvSpPr>
      <dsp:spPr>
        <a:xfrm>
          <a:off x="8034305"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avoid or eliminate unneeded cost or suboptimal resources</a:t>
          </a:r>
          <a:endParaRPr lang="en-US" sz="1700" kern="1200" dirty="0">
            <a:latin typeface="Segoe UI Light" panose="020B0502040204020203" pitchFamily="34" charset="0"/>
            <a:cs typeface="Segoe UI Light" panose="020B0502040204020203" pitchFamily="34" charset="0"/>
          </a:endParaRPr>
        </a:p>
      </dsp:txBody>
      <dsp:txXfrm>
        <a:off x="8090905" y="1725380"/>
        <a:ext cx="1819273" cy="3502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DFA04-715C-4B60-80FF-D15F7C6CA690}">
      <dsp:nvSpPr>
        <dsp:cNvPr id="0" name=""/>
        <dsp:cNvSpPr/>
      </dsp:nvSpPr>
      <dsp:spPr>
        <a:xfrm>
          <a:off x="2461"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(1)</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Security</a:t>
          </a:r>
          <a:endParaRPr lang="en-US" sz="3100" kern="1200" dirty="0">
            <a:latin typeface="Segoe UI Light" panose="020B0502040204020203" pitchFamily="34" charset="0"/>
            <a:cs typeface="Segoe UI Light" panose="020B0502040204020203" pitchFamily="34" charset="0"/>
          </a:endParaRPr>
        </a:p>
      </dsp:txBody>
      <dsp:txXfrm>
        <a:off x="2461" y="0"/>
        <a:ext cx="2415592" cy="1668780"/>
      </dsp:txXfrm>
    </dsp:sp>
    <dsp:sp modelId="{F396631B-12DE-418A-AFEF-116D0DA53BE7}">
      <dsp:nvSpPr>
        <dsp:cNvPr id="0" name=""/>
        <dsp:cNvSpPr/>
      </dsp:nvSpPr>
      <dsp:spPr>
        <a:xfrm>
          <a:off x="244020"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protect information, systems, and assets while delivering business value through risk assessments and mitigation strategies</a:t>
          </a:r>
          <a:endParaRPr lang="en-US" sz="1700" kern="1200" dirty="0">
            <a:latin typeface="Segoe UI Light" panose="020B0502040204020203" pitchFamily="34" charset="0"/>
            <a:cs typeface="Segoe UI Light" panose="020B0502040204020203" pitchFamily="34" charset="0"/>
          </a:endParaRPr>
        </a:p>
      </dsp:txBody>
      <dsp:txXfrm>
        <a:off x="300620" y="1725380"/>
        <a:ext cx="1819273" cy="3502490"/>
      </dsp:txXfrm>
    </dsp:sp>
    <dsp:sp modelId="{1C3C453D-174F-4A67-BF07-BF3B3009C409}">
      <dsp:nvSpPr>
        <dsp:cNvPr id="0" name=""/>
        <dsp:cNvSpPr/>
      </dsp:nvSpPr>
      <dsp:spPr>
        <a:xfrm>
          <a:off x="2599223" y="0"/>
          <a:ext cx="2415592" cy="5562600"/>
        </a:xfrm>
        <a:prstGeom prst="roundRect">
          <a:avLst>
            <a:gd name="adj" fmla="val 10000"/>
          </a:avLst>
        </a:prstGeom>
        <a:solidFill>
          <a:srgbClr val="FFC000"/>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(2)</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Reliability</a:t>
          </a:r>
          <a:endParaRPr lang="en-US" sz="3100" kern="1200" dirty="0">
            <a:latin typeface="Segoe UI Light" panose="020B0502040204020203" pitchFamily="34" charset="0"/>
            <a:cs typeface="Segoe UI Light" panose="020B0502040204020203" pitchFamily="34" charset="0"/>
          </a:endParaRPr>
        </a:p>
      </dsp:txBody>
      <dsp:txXfrm>
        <a:off x="2599223" y="0"/>
        <a:ext cx="2415592" cy="1668780"/>
      </dsp:txXfrm>
    </dsp:sp>
    <dsp:sp modelId="{FD0B1210-81A9-4910-A78F-393A8A8901C7}">
      <dsp:nvSpPr>
        <dsp:cNvPr id="0" name=""/>
        <dsp:cNvSpPr/>
      </dsp:nvSpPr>
      <dsp:spPr>
        <a:xfrm>
          <a:off x="2840782"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of a system to recover from infrastructure or service failures, dynamically acquire computing resources to meet demand, and mitigate disruptions such as misconfigurations or transient network issues</a:t>
          </a:r>
          <a:endParaRPr lang="en-US" sz="1700" kern="1200" dirty="0">
            <a:latin typeface="Segoe UI Light" panose="020B0502040204020203" pitchFamily="34" charset="0"/>
            <a:cs typeface="Segoe UI Light" panose="020B0502040204020203" pitchFamily="34" charset="0"/>
          </a:endParaRPr>
        </a:p>
      </dsp:txBody>
      <dsp:txXfrm>
        <a:off x="2897382" y="1725380"/>
        <a:ext cx="1819273" cy="3502490"/>
      </dsp:txXfrm>
    </dsp:sp>
    <dsp:sp modelId="{3013EF53-6B0B-4584-8A55-BFA03FEE3366}">
      <dsp:nvSpPr>
        <dsp:cNvPr id="0" name=""/>
        <dsp:cNvSpPr/>
      </dsp:nvSpPr>
      <dsp:spPr>
        <a:xfrm>
          <a:off x="5195984"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(3)</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Performance Efficiency</a:t>
          </a:r>
          <a:endParaRPr lang="en-US" sz="3100" kern="1200" dirty="0">
            <a:latin typeface="Segoe UI Light" panose="020B0502040204020203" pitchFamily="34" charset="0"/>
            <a:cs typeface="Segoe UI Light" panose="020B0502040204020203" pitchFamily="34" charset="0"/>
          </a:endParaRPr>
        </a:p>
      </dsp:txBody>
      <dsp:txXfrm>
        <a:off x="5195984" y="0"/>
        <a:ext cx="2415592" cy="1668780"/>
      </dsp:txXfrm>
    </dsp:sp>
    <dsp:sp modelId="{B284619E-E604-42BF-85A4-11892BF5165C}">
      <dsp:nvSpPr>
        <dsp:cNvPr id="0" name=""/>
        <dsp:cNvSpPr/>
      </dsp:nvSpPr>
      <dsp:spPr>
        <a:xfrm>
          <a:off x="5437543"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use computing resources efficiently to meet system requirements, and to maintain that efficiency as demand changes and </a:t>
          </a:r>
          <a:r>
            <a:rPr lang="en-US" sz="1700" kern="1200" smtClean="0">
              <a:latin typeface="Segoe UI Light" panose="020B0502040204020203" pitchFamily="34" charset="0"/>
              <a:cs typeface="Segoe UI Light" panose="020B0502040204020203" pitchFamily="34" charset="0"/>
            </a:rPr>
            <a:t>technologies evolve</a:t>
          </a:r>
          <a:endParaRPr lang="en-US" sz="1700" kern="1200" dirty="0">
            <a:latin typeface="Segoe UI Light" panose="020B0502040204020203" pitchFamily="34" charset="0"/>
            <a:cs typeface="Segoe UI Light" panose="020B0502040204020203" pitchFamily="34" charset="0"/>
          </a:endParaRPr>
        </a:p>
      </dsp:txBody>
      <dsp:txXfrm>
        <a:off x="5494143" y="1725380"/>
        <a:ext cx="1819273" cy="3502490"/>
      </dsp:txXfrm>
    </dsp:sp>
    <dsp:sp modelId="{F41EF409-9D97-4A91-9084-42C6D9BD566F}">
      <dsp:nvSpPr>
        <dsp:cNvPr id="0" name=""/>
        <dsp:cNvSpPr/>
      </dsp:nvSpPr>
      <dsp:spPr>
        <a:xfrm>
          <a:off x="7792746" y="0"/>
          <a:ext cx="2415592" cy="5562600"/>
        </a:xfrm>
        <a:prstGeom prst="roundRect">
          <a:avLst>
            <a:gd name="adj" fmla="val 10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latin typeface="Segoe UI Light" panose="020B0502040204020203" pitchFamily="34" charset="0"/>
              <a:cs typeface="Segoe UI Light" panose="020B0502040204020203" pitchFamily="34" charset="0"/>
            </a:rPr>
            <a:t>(4)</a:t>
          </a:r>
          <a:br>
            <a:rPr lang="en-US" sz="3100" kern="1200" dirty="0" smtClean="0">
              <a:latin typeface="Segoe UI Light" panose="020B0502040204020203" pitchFamily="34" charset="0"/>
              <a:cs typeface="Segoe UI Light" panose="020B0502040204020203" pitchFamily="34" charset="0"/>
            </a:rPr>
          </a:br>
          <a:r>
            <a:rPr lang="en-US" sz="3100" kern="1200" dirty="0" smtClean="0">
              <a:latin typeface="Segoe UI Light" panose="020B0502040204020203" pitchFamily="34" charset="0"/>
              <a:cs typeface="Segoe UI Light" panose="020B0502040204020203" pitchFamily="34" charset="0"/>
            </a:rPr>
            <a:t>Cost Optimization</a:t>
          </a:r>
          <a:endParaRPr lang="en-US" sz="3100" kern="1200" dirty="0">
            <a:latin typeface="Segoe UI Light" panose="020B0502040204020203" pitchFamily="34" charset="0"/>
            <a:cs typeface="Segoe UI Light" panose="020B0502040204020203" pitchFamily="34" charset="0"/>
          </a:endParaRPr>
        </a:p>
      </dsp:txBody>
      <dsp:txXfrm>
        <a:off x="7792746" y="0"/>
        <a:ext cx="2415592" cy="1668780"/>
      </dsp:txXfrm>
    </dsp:sp>
    <dsp:sp modelId="{C89C76E1-3922-4E93-B5AB-7EC792B84630}">
      <dsp:nvSpPr>
        <dsp:cNvPr id="0" name=""/>
        <dsp:cNvSpPr/>
      </dsp:nvSpPr>
      <dsp:spPr>
        <a:xfrm>
          <a:off x="8034305" y="1668780"/>
          <a:ext cx="1932473" cy="361569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US" sz="1700" kern="1200" dirty="0" smtClean="0">
              <a:latin typeface="Segoe UI Light" panose="020B0502040204020203" pitchFamily="34" charset="0"/>
              <a:cs typeface="Segoe UI Light" panose="020B0502040204020203" pitchFamily="34" charset="0"/>
            </a:rPr>
            <a:t>The ability to avoid or eliminate unneeded cost or suboptimal resources</a:t>
          </a:r>
          <a:endParaRPr lang="en-US" sz="1700" kern="1200" dirty="0">
            <a:latin typeface="Segoe UI Light" panose="020B0502040204020203" pitchFamily="34" charset="0"/>
            <a:cs typeface="Segoe UI Light" panose="020B0502040204020203" pitchFamily="34" charset="0"/>
          </a:endParaRPr>
        </a:p>
      </dsp:txBody>
      <dsp:txXfrm>
        <a:off x="8090905" y="1725380"/>
        <a:ext cx="1819273" cy="350249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2298" tIns="46149" rIns="92298" bIns="46149" rtlCol="0"/>
          <a:lstStyle>
            <a:lvl1pPr algn="l">
              <a:defRPr sz="1200"/>
            </a:lvl1pPr>
          </a:lstStyle>
          <a:p>
            <a:pPr>
              <a:defRPr/>
            </a:pPr>
            <a:endParaRPr lang="en-IN"/>
          </a:p>
        </p:txBody>
      </p:sp>
      <p:sp>
        <p:nvSpPr>
          <p:cNvPr id="3" name="Date Placeholder 2"/>
          <p:cNvSpPr>
            <a:spLocks noGrp="1"/>
          </p:cNvSpPr>
          <p:nvPr>
            <p:ph type="dt" sz="quarter" idx="1"/>
          </p:nvPr>
        </p:nvSpPr>
        <p:spPr>
          <a:xfrm>
            <a:off x="3970338" y="0"/>
            <a:ext cx="3038475" cy="463550"/>
          </a:xfrm>
          <a:prstGeom prst="rect">
            <a:avLst/>
          </a:prstGeom>
        </p:spPr>
        <p:txBody>
          <a:bodyPr vert="horz" lIns="92298" tIns="46149" rIns="92298" bIns="46149" rtlCol="0"/>
          <a:lstStyle>
            <a:lvl1pPr algn="r">
              <a:defRPr sz="1200" smtClean="0"/>
            </a:lvl1pPr>
          </a:lstStyle>
          <a:p>
            <a:pPr>
              <a:defRPr/>
            </a:pPr>
            <a:fld id="{9727E618-B619-4C36-8069-B46C9E63E7BB}" type="datetimeFigureOut">
              <a:rPr lang="en-IN"/>
              <a:pPr>
                <a:defRPr/>
              </a:pPr>
              <a:t>29-03-2018</a:t>
            </a:fld>
            <a:endParaRPr lang="en-IN"/>
          </a:p>
        </p:txBody>
      </p:sp>
      <p:sp>
        <p:nvSpPr>
          <p:cNvPr id="4" name="Footer Placeholder 3"/>
          <p:cNvSpPr>
            <a:spLocks noGrp="1"/>
          </p:cNvSpPr>
          <p:nvPr>
            <p:ph type="ftr" sz="quarter" idx="2"/>
          </p:nvPr>
        </p:nvSpPr>
        <p:spPr>
          <a:xfrm>
            <a:off x="0" y="8831263"/>
            <a:ext cx="3038475" cy="463550"/>
          </a:xfrm>
          <a:prstGeom prst="rect">
            <a:avLst/>
          </a:prstGeom>
        </p:spPr>
        <p:txBody>
          <a:bodyPr vert="horz" lIns="92298" tIns="46149" rIns="92298" bIns="46149" rtlCol="0" anchor="b"/>
          <a:lstStyle>
            <a:lvl1pPr algn="l">
              <a:defRPr sz="1200"/>
            </a:lvl1pPr>
          </a:lstStyle>
          <a:p>
            <a:pPr>
              <a:defRPr/>
            </a:pPr>
            <a:endParaRPr lang="en-IN"/>
          </a:p>
        </p:txBody>
      </p:sp>
      <p:sp>
        <p:nvSpPr>
          <p:cNvPr id="5" name="Slide Number Placeholder 4"/>
          <p:cNvSpPr>
            <a:spLocks noGrp="1"/>
          </p:cNvSpPr>
          <p:nvPr>
            <p:ph type="sldNum" sz="quarter" idx="3"/>
          </p:nvPr>
        </p:nvSpPr>
        <p:spPr>
          <a:xfrm>
            <a:off x="3970338" y="8831263"/>
            <a:ext cx="3038475" cy="463550"/>
          </a:xfrm>
          <a:prstGeom prst="rect">
            <a:avLst/>
          </a:prstGeom>
        </p:spPr>
        <p:txBody>
          <a:bodyPr vert="horz" lIns="92298" tIns="46149" rIns="92298" bIns="46149" rtlCol="0" anchor="b"/>
          <a:lstStyle>
            <a:lvl1pPr algn="r">
              <a:defRPr sz="1200" smtClean="0"/>
            </a:lvl1pPr>
          </a:lstStyle>
          <a:p>
            <a:pPr>
              <a:defRPr/>
            </a:pPr>
            <a:fld id="{9C442BCF-093E-4EAA-8717-F0E65CF5F693}" type="slidenum">
              <a:rPr lang="en-IN"/>
              <a:pPr>
                <a:defRPr/>
              </a:pPr>
              <a:t>‹#›</a:t>
            </a:fld>
            <a:endParaRPr lang="en-IN"/>
          </a:p>
        </p:txBody>
      </p:sp>
    </p:spTree>
    <p:extLst>
      <p:ext uri="{BB962C8B-B14F-4D97-AF65-F5344CB8AC3E}">
        <p14:creationId xmlns:p14="http://schemas.microsoft.com/office/powerpoint/2010/main" val="9390854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3175" tIns="46587" rIns="93175" bIns="46587"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3175" tIns="46587" rIns="93175" bIns="46587" rtlCol="0"/>
          <a:lstStyle>
            <a:lvl1pPr algn="r" fontAlgn="auto">
              <a:spcBef>
                <a:spcPts val="0"/>
              </a:spcBef>
              <a:spcAft>
                <a:spcPts val="0"/>
              </a:spcAft>
              <a:defRPr sz="1200">
                <a:latin typeface="+mn-lt"/>
                <a:cs typeface="+mn-cs"/>
              </a:defRPr>
            </a:lvl1pPr>
          </a:lstStyle>
          <a:p>
            <a:pPr>
              <a:defRPr/>
            </a:pPr>
            <a:fld id="{9CF4A2D4-943A-4B1C-9013-9F22B5005060}" type="datetimeFigureOut">
              <a:rPr lang="en-US"/>
              <a:pPr>
                <a:defRPr/>
              </a:pPr>
              <a:t>3/29/2018</a:t>
            </a:fld>
            <a:endParaRPr lang="en-US"/>
          </a:p>
        </p:txBody>
      </p:sp>
      <p:sp>
        <p:nvSpPr>
          <p:cNvPr id="4" name="Slide Image Placeholder 3"/>
          <p:cNvSpPr>
            <a:spLocks noGrp="1" noRot="1" noChangeAspect="1"/>
          </p:cNvSpPr>
          <p:nvPr>
            <p:ph type="sldImg" idx="2"/>
          </p:nvPr>
        </p:nvSpPr>
        <p:spPr>
          <a:xfrm>
            <a:off x="409575" y="696913"/>
            <a:ext cx="6191250" cy="3486150"/>
          </a:xfrm>
          <a:prstGeom prst="rect">
            <a:avLst/>
          </a:prstGeom>
          <a:noFill/>
          <a:ln w="12700">
            <a:solidFill>
              <a:prstClr val="black"/>
            </a:solidFill>
          </a:ln>
        </p:spPr>
        <p:txBody>
          <a:bodyPr vert="horz" lIns="93175" tIns="46587" rIns="93175" bIns="46587" rtlCol="0" anchor="ctr"/>
          <a:lstStyle/>
          <a:p>
            <a:pPr lvl="0"/>
            <a:endParaRPr lang="en-US" noProof="0"/>
          </a:p>
        </p:txBody>
      </p:sp>
      <p:sp>
        <p:nvSpPr>
          <p:cNvPr id="5" name="Notes Placeholder 4"/>
          <p:cNvSpPr>
            <a:spLocks noGrp="1"/>
          </p:cNvSpPr>
          <p:nvPr>
            <p:ph type="body" sz="quarter" idx="3"/>
          </p:nvPr>
        </p:nvSpPr>
        <p:spPr>
          <a:xfrm>
            <a:off x="701675" y="4416425"/>
            <a:ext cx="5607050" cy="4181475"/>
          </a:xfrm>
          <a:prstGeom prst="rect">
            <a:avLst/>
          </a:prstGeom>
        </p:spPr>
        <p:txBody>
          <a:bodyPr vert="horz" lIns="93175" tIns="46587" rIns="93175" bIns="465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1263"/>
            <a:ext cx="3038475" cy="463550"/>
          </a:xfrm>
          <a:prstGeom prst="rect">
            <a:avLst/>
          </a:prstGeom>
        </p:spPr>
        <p:txBody>
          <a:bodyPr vert="horz" lIns="93175" tIns="46587" rIns="93175" bIns="46587"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31263"/>
            <a:ext cx="3038475" cy="463550"/>
          </a:xfrm>
          <a:prstGeom prst="rect">
            <a:avLst/>
          </a:prstGeom>
        </p:spPr>
        <p:txBody>
          <a:bodyPr vert="horz" lIns="93175" tIns="46587" rIns="93175" bIns="46587" rtlCol="0" anchor="b"/>
          <a:lstStyle>
            <a:lvl1pPr algn="r" fontAlgn="auto">
              <a:spcBef>
                <a:spcPts val="0"/>
              </a:spcBef>
              <a:spcAft>
                <a:spcPts val="0"/>
              </a:spcAft>
              <a:defRPr sz="1200">
                <a:latin typeface="+mn-lt"/>
                <a:cs typeface="+mn-cs"/>
              </a:defRPr>
            </a:lvl1pPr>
          </a:lstStyle>
          <a:p>
            <a:pPr>
              <a:defRPr/>
            </a:pPr>
            <a:fld id="{DA158527-55D2-4491-A481-82DAFC91458B}" type="slidenum">
              <a:rPr lang="en-US"/>
              <a:pPr>
                <a:defRPr/>
              </a:pPr>
              <a:t>‹#›</a:t>
            </a:fld>
            <a:endParaRPr lang="en-US"/>
          </a:p>
        </p:txBody>
      </p:sp>
    </p:spTree>
    <p:extLst>
      <p:ext uri="{BB962C8B-B14F-4D97-AF65-F5344CB8AC3E}">
        <p14:creationId xmlns:p14="http://schemas.microsoft.com/office/powerpoint/2010/main" val="3120035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51246" algn="l" rtl="0" eaLnBrk="0" fontAlgn="base" hangingPunct="0">
      <a:spcBef>
        <a:spcPct val="30000"/>
      </a:spcBef>
      <a:spcAft>
        <a:spcPct val="0"/>
      </a:spcAft>
      <a:defRPr sz="1400" kern="1200">
        <a:solidFill>
          <a:schemeClr val="tx1"/>
        </a:solidFill>
        <a:latin typeface="+mn-lt"/>
        <a:ea typeface="+mn-ea"/>
        <a:cs typeface="+mn-cs"/>
      </a:defRPr>
    </a:lvl2pPr>
    <a:lvl3pPr marL="1102492" algn="l" rtl="0" eaLnBrk="0" fontAlgn="base" hangingPunct="0">
      <a:spcBef>
        <a:spcPct val="30000"/>
      </a:spcBef>
      <a:spcAft>
        <a:spcPct val="0"/>
      </a:spcAft>
      <a:defRPr sz="1400" kern="1200">
        <a:solidFill>
          <a:schemeClr val="tx1"/>
        </a:solidFill>
        <a:latin typeface="+mn-lt"/>
        <a:ea typeface="+mn-ea"/>
        <a:cs typeface="+mn-cs"/>
      </a:defRPr>
    </a:lvl3pPr>
    <a:lvl4pPr marL="1653738" algn="l" rtl="0" eaLnBrk="0" fontAlgn="base" hangingPunct="0">
      <a:spcBef>
        <a:spcPct val="30000"/>
      </a:spcBef>
      <a:spcAft>
        <a:spcPct val="0"/>
      </a:spcAft>
      <a:defRPr sz="1400" kern="1200">
        <a:solidFill>
          <a:schemeClr val="tx1"/>
        </a:solidFill>
        <a:latin typeface="+mn-lt"/>
        <a:ea typeface="+mn-ea"/>
        <a:cs typeface="+mn-cs"/>
      </a:defRPr>
    </a:lvl4pPr>
    <a:lvl5pPr marL="2204984" algn="l" rtl="0" eaLnBrk="0" fontAlgn="base" hangingPunct="0">
      <a:spcBef>
        <a:spcPct val="30000"/>
      </a:spcBef>
      <a:spcAft>
        <a:spcPct val="0"/>
      </a:spcAft>
      <a:defRPr sz="1400" kern="1200">
        <a:solidFill>
          <a:schemeClr val="tx1"/>
        </a:solidFill>
        <a:latin typeface="+mn-lt"/>
        <a:ea typeface="+mn-ea"/>
        <a:cs typeface="+mn-cs"/>
      </a:defRPr>
    </a:lvl5pPr>
    <a:lvl6pPr marL="2756230" algn="l" defTabSz="1102492" rtl="0" eaLnBrk="1" latinLnBrk="0" hangingPunct="1">
      <a:defRPr sz="1400" kern="1200">
        <a:solidFill>
          <a:schemeClr val="tx1"/>
        </a:solidFill>
        <a:latin typeface="+mn-lt"/>
        <a:ea typeface="+mn-ea"/>
        <a:cs typeface="+mn-cs"/>
      </a:defRPr>
    </a:lvl6pPr>
    <a:lvl7pPr marL="3307476" algn="l" defTabSz="1102492" rtl="0" eaLnBrk="1" latinLnBrk="0" hangingPunct="1">
      <a:defRPr sz="1400" kern="1200">
        <a:solidFill>
          <a:schemeClr val="tx1"/>
        </a:solidFill>
        <a:latin typeface="+mn-lt"/>
        <a:ea typeface="+mn-ea"/>
        <a:cs typeface="+mn-cs"/>
      </a:defRPr>
    </a:lvl7pPr>
    <a:lvl8pPr marL="3858722" algn="l" defTabSz="1102492" rtl="0" eaLnBrk="1" latinLnBrk="0" hangingPunct="1">
      <a:defRPr sz="1400" kern="1200">
        <a:solidFill>
          <a:schemeClr val="tx1"/>
        </a:solidFill>
        <a:latin typeface="+mn-lt"/>
        <a:ea typeface="+mn-ea"/>
        <a:cs typeface="+mn-cs"/>
      </a:defRPr>
    </a:lvl8pPr>
    <a:lvl9pPr marL="4409968" algn="l" defTabSz="110249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techblog.netflix.com/2014/09/introducing-chaos-engineering.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techblog.netflix.com/2012/11/hystrix.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archaws.techtarget.com/answer/Help-me-set-up-AWS-DR-to-avoid-performance-los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docs.aws.amazon.com/AWSEC2/latest/UserGuide/elastic-ip-addresses-eip.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a:t>
            </a:fld>
            <a:endParaRPr lang="en-US"/>
          </a:p>
        </p:txBody>
      </p:sp>
    </p:spTree>
    <p:extLst>
      <p:ext uri="{BB962C8B-B14F-4D97-AF65-F5344CB8AC3E}">
        <p14:creationId xmlns:p14="http://schemas.microsoft.com/office/powerpoint/2010/main" val="124461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IN" sz="1400" b="1" i="0" kern="1200" dirty="0" smtClean="0">
                <a:solidFill>
                  <a:schemeClr val="tx1"/>
                </a:solidFill>
                <a:effectLst/>
                <a:latin typeface="+mn-lt"/>
                <a:ea typeface="+mn-ea"/>
                <a:cs typeface="+mn-cs"/>
              </a:rPr>
              <a:t>https://www.infoq.com/news/2015/09/netflix-chaos-engineering</a:t>
            </a:r>
          </a:p>
          <a:p>
            <a:r>
              <a:rPr lang="en-IN" sz="1400" b="0" i="0" kern="1200" dirty="0" smtClean="0">
                <a:solidFill>
                  <a:schemeClr val="tx1"/>
                </a:solidFill>
                <a:effectLst/>
                <a:latin typeface="+mn-lt"/>
                <a:ea typeface="+mn-ea"/>
                <a:cs typeface="+mn-cs"/>
              </a:rPr>
              <a:t>core idea of Chaos Engineering is to </a:t>
            </a:r>
            <a:r>
              <a:rPr lang="en-IN" sz="1400" b="0" i="0" u="none" strike="noStrike" kern="1200" dirty="0" smtClean="0">
                <a:solidFill>
                  <a:schemeClr val="tx1"/>
                </a:solidFill>
                <a:effectLst/>
                <a:latin typeface="+mn-lt"/>
                <a:ea typeface="+mn-ea"/>
                <a:cs typeface="+mn-cs"/>
                <a:hlinkClick r:id="rId3"/>
              </a:rPr>
              <a:t>proactively inject failures</a:t>
            </a:r>
            <a:r>
              <a:rPr lang="en-IN" sz="1400" b="0" i="0" kern="1200" dirty="0" smtClean="0">
                <a:solidFill>
                  <a:schemeClr val="tx1"/>
                </a:solidFill>
                <a:effectLst/>
                <a:latin typeface="+mn-lt"/>
                <a:ea typeface="+mn-ea"/>
                <a:cs typeface="+mn-cs"/>
              </a:rPr>
              <a:t> in order to be prepared when disaster strikes.</a:t>
            </a:r>
          </a:p>
          <a:p>
            <a:endParaRPr lang="en-IN" sz="1400" b="0" i="0" kern="1200" dirty="0" smtClean="0">
              <a:solidFill>
                <a:schemeClr val="tx1"/>
              </a:solidFill>
              <a:effectLst/>
              <a:latin typeface="+mn-lt"/>
              <a:ea typeface="+mn-ea"/>
              <a:cs typeface="+mn-cs"/>
            </a:endParaRPr>
          </a:p>
          <a:p>
            <a:r>
              <a:rPr lang="en-IN" sz="1400" b="0" i="1" kern="1200" dirty="0" smtClean="0">
                <a:solidFill>
                  <a:schemeClr val="tx1"/>
                </a:solidFill>
                <a:effectLst/>
                <a:latin typeface="+mn-lt"/>
                <a:ea typeface="+mn-ea"/>
                <a:cs typeface="+mn-cs"/>
              </a:rPr>
              <a:t>Chaos Engineering is the discipline of experimenting on a distributed system in order to build confidence in the system’s capability to withstand turbulent conditions in production.</a:t>
            </a:r>
          </a:p>
          <a:p>
            <a:endParaRPr lang="en-IN" sz="1400" b="0" i="1"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Netflix affirms the need for finding weaknesses in a production system before they manifest in undesired ways by observing the system’s behavior in controlled experiments. They outline a number of possible systemic weaknesses: “improper </a:t>
            </a:r>
            <a:r>
              <a:rPr lang="en-IN" sz="1400" b="0" i="0" kern="1200" dirty="0" err="1" smtClean="0">
                <a:solidFill>
                  <a:schemeClr val="tx1"/>
                </a:solidFill>
                <a:effectLst/>
                <a:latin typeface="+mn-lt"/>
                <a:ea typeface="+mn-ea"/>
                <a:cs typeface="+mn-cs"/>
              </a:rPr>
              <a:t>fallback</a:t>
            </a:r>
            <a:r>
              <a:rPr lang="en-IN" sz="1400" b="0" i="0" kern="1200" dirty="0" smtClean="0">
                <a:solidFill>
                  <a:schemeClr val="tx1"/>
                </a:solidFill>
                <a:effectLst/>
                <a:latin typeface="+mn-lt"/>
                <a:ea typeface="+mn-ea"/>
                <a:cs typeface="+mn-cs"/>
              </a:rPr>
              <a:t> settings when a service is unavailable; retry storms from improperly tuned timeouts; outages when a downstream dependency receives too much traffic; cascading failures when a single point of failure crashes, etc..”</a:t>
            </a:r>
            <a:endParaRPr lang="en-US" dirty="0" smtClean="0"/>
          </a:p>
          <a:p>
            <a:endParaRPr lang="en-IN" sz="1400" b="1" i="0" kern="1200" dirty="0" smtClean="0">
              <a:solidFill>
                <a:schemeClr val="tx1"/>
              </a:solidFill>
              <a:effectLst/>
              <a:latin typeface="+mn-lt"/>
              <a:ea typeface="+mn-ea"/>
              <a:cs typeface="+mn-cs"/>
            </a:endParaRPr>
          </a:p>
          <a:p>
            <a:r>
              <a:rPr lang="en-IN" sz="1400" b="1" i="0" kern="1200" dirty="0" smtClean="0">
                <a:solidFill>
                  <a:schemeClr val="tx1"/>
                </a:solidFill>
                <a:effectLst/>
                <a:latin typeface="+mn-lt"/>
                <a:ea typeface="+mn-ea"/>
                <a:cs typeface="+mn-cs"/>
              </a:rPr>
              <a:t>Build a Hypothesis around Steady State Behaviour</a:t>
            </a:r>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Focus on the measurable output of a system, rather than internal attributes of the system.  Measurements of that output over a short period of time constitute a proxy for the system’s steady state.  The overall system’s throughput, error rates, latency percentiles, etc. could all be metrics of interest representing steady state behaviour.  By focusing on systemic behaviour patterns during experiments, Chaos verifies that the system does work, rather than trying to validate how it works.</a:t>
            </a:r>
          </a:p>
          <a:p>
            <a:r>
              <a:rPr lang="en-IN" sz="1400" b="1" i="0" kern="1200" dirty="0" smtClean="0">
                <a:solidFill>
                  <a:schemeClr val="tx1"/>
                </a:solidFill>
                <a:effectLst/>
                <a:latin typeface="+mn-lt"/>
                <a:ea typeface="+mn-ea"/>
                <a:cs typeface="+mn-cs"/>
              </a:rPr>
              <a:t>Vary Real-world Events</a:t>
            </a:r>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Chaos variables reflect real-world events.  Prioritize events either by potential impact or estimated frequency.  Consider events that correspond to hardware failures like servers dying, software failures like malformed responses, and non-failure events like a spike in traffic or a scaling event.  Any event capable of disrupting steady state is a potential variable in a Chaos experiment.</a:t>
            </a:r>
          </a:p>
          <a:p>
            <a:r>
              <a:rPr lang="en-IN" sz="1400" b="1" i="0" kern="1200" dirty="0" smtClean="0">
                <a:solidFill>
                  <a:schemeClr val="tx1"/>
                </a:solidFill>
                <a:effectLst/>
                <a:latin typeface="+mn-lt"/>
                <a:ea typeface="+mn-ea"/>
                <a:cs typeface="+mn-cs"/>
              </a:rPr>
              <a:t>Run Experiments in Production</a:t>
            </a:r>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Systems behave differently depending on environment and traffic patterns.  Since the behavior of utilization can change at any time, sampling real traffic is the only way to reliably capture the request path.  To guarantee both authenticity of the way in which the system is exercised and relevance to the current deployed system, Chaos strongly prefers to experiment directly on production traffic.</a:t>
            </a:r>
          </a:p>
          <a:p>
            <a:r>
              <a:rPr lang="en-IN" sz="1400" b="1" i="0" kern="1200" dirty="0" smtClean="0">
                <a:solidFill>
                  <a:schemeClr val="tx1"/>
                </a:solidFill>
                <a:effectLst/>
                <a:latin typeface="+mn-lt"/>
                <a:ea typeface="+mn-ea"/>
                <a:cs typeface="+mn-cs"/>
              </a:rPr>
              <a:t>Automate Experiments to Run Continuously</a:t>
            </a:r>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Running experiments manually is </a:t>
            </a:r>
            <a:r>
              <a:rPr lang="en-IN" sz="1400" b="0" i="0" kern="1200" dirty="0" err="1" smtClean="0">
                <a:solidFill>
                  <a:schemeClr val="tx1"/>
                </a:solidFill>
                <a:effectLst/>
                <a:latin typeface="+mn-lt"/>
                <a:ea typeface="+mn-ea"/>
                <a:cs typeface="+mn-cs"/>
              </a:rPr>
              <a:t>labor-intensive</a:t>
            </a:r>
            <a:r>
              <a:rPr lang="en-IN" sz="1400" b="0" i="0" kern="1200" dirty="0" smtClean="0">
                <a:solidFill>
                  <a:schemeClr val="tx1"/>
                </a:solidFill>
                <a:effectLst/>
                <a:latin typeface="+mn-lt"/>
                <a:ea typeface="+mn-ea"/>
                <a:cs typeface="+mn-cs"/>
              </a:rPr>
              <a:t> and ultimately unsustainable.  Automate experiments and run them continuously. Chaos Engineering builds automation into the system to drive both orchestration and analysis.</a:t>
            </a:r>
          </a:p>
          <a:p>
            <a:endParaRPr lang="en-US" dirty="0" smtClean="0"/>
          </a:p>
          <a:p>
            <a:r>
              <a:rPr lang="en-IN" sz="1400" b="0" i="0" kern="1200" dirty="0" smtClean="0">
                <a:solidFill>
                  <a:schemeClr val="tx1"/>
                </a:solidFill>
                <a:effectLst/>
                <a:latin typeface="+mn-lt"/>
                <a:ea typeface="+mn-ea"/>
                <a:cs typeface="+mn-cs"/>
              </a:rPr>
              <a:t>In short, Netflix suggests the following practical steps:</a:t>
            </a:r>
          </a:p>
          <a:p>
            <a:r>
              <a:rPr lang="en-IN" sz="1400" b="0" i="0" kern="1200" dirty="0" smtClean="0">
                <a:solidFill>
                  <a:schemeClr val="tx1"/>
                </a:solidFill>
                <a:effectLst/>
                <a:latin typeface="+mn-lt"/>
                <a:ea typeface="+mn-ea"/>
                <a:cs typeface="+mn-cs"/>
              </a:rPr>
              <a:t>&gt; Defining what is the normal behavior of a system, its “steady state”</a:t>
            </a:r>
          </a:p>
          <a:p>
            <a:r>
              <a:rPr lang="en-IN" sz="1400" b="0" i="0" kern="1200" dirty="0" smtClean="0">
                <a:solidFill>
                  <a:schemeClr val="tx1"/>
                </a:solidFill>
                <a:effectLst/>
                <a:latin typeface="+mn-lt"/>
                <a:ea typeface="+mn-ea"/>
                <a:cs typeface="+mn-cs"/>
              </a:rPr>
              <a:t>&gt; Build a control system and an experimental one</a:t>
            </a:r>
          </a:p>
          <a:p>
            <a:r>
              <a:rPr lang="en-IN" sz="1400" b="0" i="0" kern="1200" dirty="0" smtClean="0">
                <a:solidFill>
                  <a:schemeClr val="tx1"/>
                </a:solidFill>
                <a:effectLst/>
                <a:latin typeface="+mn-lt"/>
                <a:ea typeface="+mn-ea"/>
                <a:cs typeface="+mn-cs"/>
              </a:rPr>
              <a:t>&gt; Start forcing disruptions on the experimental system, simulating real life events such as server crashes, HDD malfunctioning, network failures, etc.</a:t>
            </a:r>
          </a:p>
          <a:p>
            <a:r>
              <a:rPr lang="en-IN" sz="1400" b="0" i="0" kern="1200" dirty="0" smtClean="0">
                <a:solidFill>
                  <a:schemeClr val="tx1"/>
                </a:solidFill>
                <a:effectLst/>
                <a:latin typeface="+mn-lt"/>
                <a:ea typeface="+mn-ea"/>
                <a:cs typeface="+mn-cs"/>
              </a:rPr>
              <a:t>&gt; Compare the steady state of the experimental system against the control one. The less it deviates from normal, the more confidence one has in the resilience of his system. If problems appear during these experiments, one can learn from what happens and take appropriate measures.</a:t>
            </a:r>
          </a:p>
          <a:p>
            <a:endParaRPr lang="en-US" dirty="0" smtClean="0"/>
          </a:p>
          <a:p>
            <a:pPr rtl="0"/>
            <a:r>
              <a:rPr lang="en-IN" sz="1400" b="0" i="0" u="none" strike="noStrike" kern="1200" dirty="0" smtClean="0">
                <a:solidFill>
                  <a:schemeClr val="tx1"/>
                </a:solidFill>
                <a:effectLst/>
                <a:latin typeface="+mn-lt"/>
                <a:ea typeface="+mn-ea"/>
                <a:cs typeface="+mn-cs"/>
              </a:rPr>
              <a:t>he Plan for Chaos Engineering: </a:t>
            </a:r>
            <a:endParaRPr lang="en-IN" sz="1400" b="0" i="0" kern="1200" dirty="0" smtClean="0">
              <a:solidFill>
                <a:schemeClr val="tx1"/>
              </a:solidFill>
              <a:effectLst/>
              <a:latin typeface="+mn-lt"/>
              <a:ea typeface="+mn-ea"/>
              <a:cs typeface="+mn-cs"/>
            </a:endParaRPr>
          </a:p>
          <a:p>
            <a:pPr rtl="0"/>
            <a:r>
              <a:rPr lang="en-IN" sz="1400" b="0" i="0" kern="1200" dirty="0" smtClean="0">
                <a:solidFill>
                  <a:schemeClr val="tx1"/>
                </a:solidFill>
                <a:effectLst/>
                <a:latin typeface="+mn-lt"/>
                <a:ea typeface="+mn-ea"/>
                <a:cs typeface="+mn-cs"/>
              </a:rPr>
              <a:t/>
            </a:r>
            <a:br>
              <a:rPr lang="en-IN" sz="1400" b="0" i="0" kern="1200" dirty="0" smtClean="0">
                <a:solidFill>
                  <a:schemeClr val="tx1"/>
                </a:solidFill>
                <a:effectLst/>
                <a:latin typeface="+mn-lt"/>
                <a:ea typeface="+mn-ea"/>
                <a:cs typeface="+mn-cs"/>
              </a:rPr>
            </a:br>
            <a:r>
              <a:rPr lang="en-IN" dirty="0" smtClean="0"/>
              <a:t/>
            </a:r>
            <a:br>
              <a:rPr lang="en-IN" dirty="0" smtClean="0"/>
            </a:br>
            <a:r>
              <a:rPr lang="en-IN" sz="1400" b="1" i="0" u="none" strike="noStrike" kern="1200" dirty="0" smtClean="0">
                <a:solidFill>
                  <a:schemeClr val="tx1"/>
                </a:solidFill>
                <a:effectLst/>
                <a:latin typeface="+mn-lt"/>
                <a:ea typeface="+mn-ea"/>
                <a:cs typeface="+mn-cs"/>
              </a:rPr>
              <a:t>Establish Virtuous Chaos Cycles</a:t>
            </a:r>
            <a:endParaRPr lang="en-IN" sz="1400" b="0" i="0" kern="1200" dirty="0" smtClean="0">
              <a:solidFill>
                <a:schemeClr val="tx1"/>
              </a:solidFill>
              <a:effectLst/>
              <a:latin typeface="+mn-lt"/>
              <a:ea typeface="+mn-ea"/>
              <a:cs typeface="+mn-cs"/>
            </a:endParaRPr>
          </a:p>
          <a:p>
            <a:pPr rtl="0"/>
            <a:r>
              <a:rPr lang="en-IN" sz="1400" b="0" i="0" u="none" strike="noStrike" kern="1200" dirty="0" smtClean="0">
                <a:solidFill>
                  <a:schemeClr val="tx1"/>
                </a:solidFill>
                <a:effectLst/>
                <a:latin typeface="+mn-lt"/>
                <a:ea typeface="+mn-ea"/>
                <a:cs typeface="+mn-cs"/>
              </a:rPr>
              <a:t>A common industry practice around outages are blameless post-mortems, a discipline we practice along with action items to prevent recurrence.  In parallel with resilience patches and work to prevent recurrence, we also want to build new chaos tools to regularly and systematically test resilience to detect regressions or new conditions. </a:t>
            </a:r>
            <a:endParaRPr lang="en-IN" sz="1400" b="0" i="0" kern="1200" dirty="0" smtClean="0">
              <a:solidFill>
                <a:schemeClr val="tx1"/>
              </a:solidFill>
              <a:effectLst/>
              <a:latin typeface="+mn-lt"/>
              <a:ea typeface="+mn-ea"/>
              <a:cs typeface="+mn-cs"/>
            </a:endParaRPr>
          </a:p>
          <a:p>
            <a:pPr rtl="0"/>
            <a:r>
              <a:rPr lang="en-IN" sz="1400" b="0" i="0" kern="1200" dirty="0" smtClean="0">
                <a:solidFill>
                  <a:schemeClr val="tx1"/>
                </a:solidFill>
                <a:effectLst/>
                <a:latin typeface="+mn-lt"/>
                <a:ea typeface="+mn-ea"/>
                <a:cs typeface="+mn-cs"/>
              </a:rPr>
              <a:t/>
            </a:r>
            <a:br>
              <a:rPr lang="en-IN" sz="1400" b="0" i="0" kern="1200" dirty="0" smtClean="0">
                <a:solidFill>
                  <a:schemeClr val="tx1"/>
                </a:solidFill>
                <a:effectLst/>
                <a:latin typeface="+mn-lt"/>
                <a:ea typeface="+mn-ea"/>
                <a:cs typeface="+mn-cs"/>
              </a:rPr>
            </a:br>
            <a:r>
              <a:rPr lang="en-IN" dirty="0" smtClean="0"/>
              <a:t/>
            </a:r>
            <a:br>
              <a:rPr lang="en-IN" dirty="0" smtClean="0"/>
            </a:br>
            <a:r>
              <a:rPr lang="en-IN" sz="1400" b="0" i="0" u="none" strike="noStrike" kern="1200" dirty="0" smtClean="0">
                <a:solidFill>
                  <a:schemeClr val="tx1"/>
                </a:solidFill>
                <a:effectLst/>
                <a:latin typeface="+mn-lt"/>
                <a:ea typeface="+mn-ea"/>
                <a:cs typeface="+mn-cs"/>
              </a:rPr>
              <a:t>Regression Testing in Software Testing is a well understood discipline, chaos testing for regression in distributed systems at scale presents a unique challenge.  We aspire to make chaos testing as well an understood discipline in production systems as other disciplines in software development.</a:t>
            </a:r>
            <a:endParaRPr lang="en-IN" sz="1400" b="0" i="0" kern="1200" dirty="0" smtClean="0">
              <a:solidFill>
                <a:schemeClr val="tx1"/>
              </a:solidFill>
              <a:effectLst/>
              <a:latin typeface="+mn-lt"/>
              <a:ea typeface="+mn-ea"/>
              <a:cs typeface="+mn-cs"/>
            </a:endParaRPr>
          </a:p>
          <a:p>
            <a:pPr rtl="0"/>
            <a:r>
              <a:rPr lang="en-IN" sz="1400" b="0" i="0" kern="1200" dirty="0" smtClean="0">
                <a:solidFill>
                  <a:schemeClr val="tx1"/>
                </a:solidFill>
                <a:effectLst/>
                <a:latin typeface="+mn-lt"/>
                <a:ea typeface="+mn-ea"/>
                <a:cs typeface="+mn-cs"/>
              </a:rPr>
              <a:t/>
            </a:r>
            <a:br>
              <a:rPr lang="en-IN" sz="1400" b="0" i="0" kern="1200" dirty="0" smtClean="0">
                <a:solidFill>
                  <a:schemeClr val="tx1"/>
                </a:solidFill>
                <a:effectLst/>
                <a:latin typeface="+mn-lt"/>
                <a:ea typeface="+mn-ea"/>
                <a:cs typeface="+mn-cs"/>
              </a:rPr>
            </a:br>
            <a:r>
              <a:rPr lang="en-IN" dirty="0" smtClean="0"/>
              <a:t/>
            </a:r>
            <a:br>
              <a:rPr lang="en-IN" dirty="0" smtClean="0"/>
            </a:br>
            <a:r>
              <a:rPr lang="en-IN" sz="1400" b="1" i="0" u="none" strike="noStrike" kern="1200" dirty="0" smtClean="0">
                <a:solidFill>
                  <a:schemeClr val="tx1"/>
                </a:solidFill>
                <a:effectLst/>
                <a:latin typeface="+mn-lt"/>
                <a:ea typeface="+mn-ea"/>
                <a:cs typeface="+mn-cs"/>
              </a:rPr>
              <a:t>Increase use of Reliability Design Patterns</a:t>
            </a:r>
            <a:endParaRPr lang="en-IN" sz="1400" b="0" i="0" kern="1200" dirty="0" smtClean="0">
              <a:solidFill>
                <a:schemeClr val="tx1"/>
              </a:solidFill>
              <a:effectLst/>
              <a:latin typeface="+mn-lt"/>
              <a:ea typeface="+mn-ea"/>
              <a:cs typeface="+mn-cs"/>
            </a:endParaRPr>
          </a:p>
          <a:p>
            <a:pPr rtl="0"/>
            <a:r>
              <a:rPr lang="en-IN" sz="1400" b="0" i="0" u="none" strike="noStrike" kern="1200" dirty="0" smtClean="0">
                <a:solidFill>
                  <a:schemeClr val="tx1"/>
                </a:solidFill>
                <a:effectLst/>
                <a:latin typeface="+mn-lt"/>
                <a:ea typeface="+mn-ea"/>
                <a:cs typeface="+mn-cs"/>
              </a:rPr>
              <a:t>In distributed environments there’s a challenge in both creating reliability design patterns and integrating them in a consistent manner to handle failure.  When an outage or new failure mode surfaces it may start in a single service, but all services may be susceptible to the same failure mode.  Post-mortems will lead to immediate action items for a particular involved service but do not always lead to improvement for other loosely coupled services.  Eventually other susceptible services become impacted by a failure condition that may have previously surfaced.  </a:t>
            </a:r>
            <a:r>
              <a:rPr lang="en-IN" sz="1400" b="0" i="0" u="sng" strike="noStrike" kern="1200" dirty="0" err="1" smtClean="0">
                <a:solidFill>
                  <a:schemeClr val="tx1"/>
                </a:solidFill>
                <a:effectLst/>
                <a:latin typeface="+mn-lt"/>
                <a:ea typeface="+mn-ea"/>
                <a:cs typeface="+mn-cs"/>
                <a:hlinkClick r:id="rId4"/>
              </a:rPr>
              <a:t>Hystrix</a:t>
            </a:r>
            <a:r>
              <a:rPr lang="en-IN" sz="1400" b="0" i="0" u="none" strike="noStrike" kern="1200" dirty="0" smtClean="0">
                <a:solidFill>
                  <a:schemeClr val="tx1"/>
                </a:solidFill>
                <a:effectLst/>
                <a:latin typeface="+mn-lt"/>
                <a:ea typeface="+mn-ea"/>
                <a:cs typeface="+mn-cs"/>
              </a:rPr>
              <a:t> is a fantastic example of a reliability design pattern that helps to create consistency in our micro-services ecosystem.</a:t>
            </a:r>
            <a:endParaRPr lang="en-IN" sz="1400" b="0" i="0" kern="1200" dirty="0" smtClean="0">
              <a:solidFill>
                <a:schemeClr val="tx1"/>
              </a:solidFill>
              <a:effectLst/>
              <a:latin typeface="+mn-lt"/>
              <a:ea typeface="+mn-ea"/>
              <a:cs typeface="+mn-cs"/>
            </a:endParaRPr>
          </a:p>
          <a:p>
            <a:pPr rtl="0"/>
            <a:r>
              <a:rPr lang="en-IN" sz="1400" b="0" i="0" kern="1200" dirty="0" smtClean="0">
                <a:solidFill>
                  <a:schemeClr val="tx1"/>
                </a:solidFill>
                <a:effectLst/>
                <a:latin typeface="+mn-lt"/>
                <a:ea typeface="+mn-ea"/>
                <a:cs typeface="+mn-cs"/>
              </a:rPr>
              <a:t/>
            </a:r>
            <a:br>
              <a:rPr lang="en-IN" sz="1400" b="0" i="0" kern="1200" dirty="0" smtClean="0">
                <a:solidFill>
                  <a:schemeClr val="tx1"/>
                </a:solidFill>
                <a:effectLst/>
                <a:latin typeface="+mn-lt"/>
                <a:ea typeface="+mn-ea"/>
                <a:cs typeface="+mn-cs"/>
              </a:rPr>
            </a:br>
            <a:r>
              <a:rPr lang="en-IN" dirty="0" smtClean="0"/>
              <a:t/>
            </a:r>
            <a:br>
              <a:rPr lang="en-IN" dirty="0" smtClean="0"/>
            </a:br>
            <a:r>
              <a:rPr lang="en-IN" sz="1400" b="1" i="0" u="none" strike="noStrike" kern="1200" dirty="0" smtClean="0">
                <a:solidFill>
                  <a:schemeClr val="tx1"/>
                </a:solidFill>
                <a:effectLst/>
                <a:latin typeface="+mn-lt"/>
                <a:ea typeface="+mn-ea"/>
                <a:cs typeface="+mn-cs"/>
              </a:rPr>
              <a:t>Anticipate Future Failure Modes</a:t>
            </a:r>
            <a:endParaRPr lang="en-IN" sz="1400" b="0" i="0" kern="1200" dirty="0" smtClean="0">
              <a:solidFill>
                <a:schemeClr val="tx1"/>
              </a:solidFill>
              <a:effectLst/>
              <a:latin typeface="+mn-lt"/>
              <a:ea typeface="+mn-ea"/>
              <a:cs typeface="+mn-cs"/>
            </a:endParaRPr>
          </a:p>
          <a:p>
            <a:pPr rtl="0"/>
            <a:r>
              <a:rPr lang="en-IN" sz="1400" b="0" i="0" u="none" strike="noStrike" kern="1200" dirty="0" smtClean="0">
                <a:solidFill>
                  <a:schemeClr val="tx1"/>
                </a:solidFill>
                <a:effectLst/>
                <a:latin typeface="+mn-lt"/>
                <a:ea typeface="+mn-ea"/>
                <a:cs typeface="+mn-cs"/>
              </a:rPr>
              <a:t>Ideally distributed systems are designed to be so robust and fault-tolerant that they never fail. We must anticipate failure modes, determine ways to inject these conditions in a controlled manner and evolve our reliability design patterns.  Anticipating such events requires creativity and deep understanding of distributed systems; two of the most critical characteristics of Chaos Engineers.</a:t>
            </a:r>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
            </a:r>
            <a:br>
              <a:rPr lang="en-IN" sz="14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13</a:t>
            </a:fld>
            <a:endParaRPr lang="en-US"/>
          </a:p>
        </p:txBody>
      </p:sp>
    </p:spTree>
    <p:extLst>
      <p:ext uri="{BB962C8B-B14F-4D97-AF65-F5344CB8AC3E}">
        <p14:creationId xmlns:p14="http://schemas.microsoft.com/office/powerpoint/2010/main" val="2794612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14</a:t>
            </a:fld>
            <a:endParaRPr lang="en-US"/>
          </a:p>
        </p:txBody>
      </p:sp>
    </p:spTree>
    <p:extLst>
      <p:ext uri="{BB962C8B-B14F-4D97-AF65-F5344CB8AC3E}">
        <p14:creationId xmlns:p14="http://schemas.microsoft.com/office/powerpoint/2010/main" val="78402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IN" dirty="0" smtClean="0"/>
              <a:t>Region : In addition to choosing the cloud provider, most enterprise IT shops need to select the location where their cloud resources will reside. There are good reasons to understand the use of regions. </a:t>
            </a:r>
          </a:p>
          <a:p>
            <a:r>
              <a:rPr lang="en-IN" dirty="0" smtClean="0"/>
              <a:t>Each Amazon EC2 region is designed to be completely isolated from the other Amazon EC2 regions. This achieves the greatest possible fault tolerance and stability.</a:t>
            </a:r>
            <a:br>
              <a:rPr lang="en-IN" dirty="0" smtClean="0"/>
            </a:br>
            <a:r>
              <a:rPr lang="en-IN" dirty="0" smtClean="0"/>
              <a:t/>
            </a:r>
            <a:br>
              <a:rPr lang="en-IN" dirty="0" smtClean="0"/>
            </a:br>
            <a:r>
              <a:rPr lang="en-IN" dirty="0" smtClean="0"/>
              <a:t>First, administrators could run afoul of laws that don't allow data to leave the country or, in this case, the region. Second, there are </a:t>
            </a:r>
            <a:r>
              <a:rPr lang="en-IN" dirty="0" smtClean="0">
                <a:hlinkClick r:id="rId3"/>
              </a:rPr>
              <a:t>performance considerations</a:t>
            </a:r>
            <a:r>
              <a:rPr lang="en-IN" dirty="0" smtClean="0"/>
              <a:t> due to network latency around application configurations and requirements.</a:t>
            </a:r>
          </a:p>
          <a:p>
            <a:endParaRPr lang="en-IN" dirty="0" smtClean="0"/>
          </a:p>
          <a:p>
            <a:r>
              <a:rPr lang="en-IN" b="1" dirty="0" smtClean="0"/>
              <a:t>Availability Zones</a:t>
            </a:r>
          </a:p>
          <a:p>
            <a:r>
              <a:rPr lang="en-IN" dirty="0" smtClean="0"/>
              <a:t>When you launch an instance, you can select an Availability Zone or let us choose one for you. If you distribute your instances across multiple Availability Zones and one instance fails, you can design your application so that an instance in another Availability Zone can handle requests.</a:t>
            </a:r>
          </a:p>
          <a:p>
            <a:r>
              <a:rPr lang="en-IN" dirty="0" smtClean="0"/>
              <a:t>You can also use Elastic IP addresses to mask the failure of an instance in one Availability Zone by rapidly remapping the address to an instance in another Availability Zone. For more information, see </a:t>
            </a:r>
            <a:r>
              <a:rPr lang="en-IN" dirty="0" smtClean="0">
                <a:hlinkClick r:id="rId4" tooltip="Elastic IP Addresses"/>
              </a:rPr>
              <a:t>Elastic IP Addresses</a:t>
            </a:r>
            <a:r>
              <a:rPr lang="en-IN" dirty="0" smtClean="0"/>
              <a:t>. </a:t>
            </a:r>
          </a:p>
          <a:p>
            <a:r>
              <a:rPr lang="en-IN" dirty="0" smtClean="0"/>
              <a:t>An Availability Zone is represented by a region code followed by a letter identifier; for example, us-east-1a. </a:t>
            </a:r>
          </a:p>
          <a:p>
            <a:endParaRPr lang="en-IN" dirty="0" smtClean="0"/>
          </a:p>
          <a:p>
            <a:r>
              <a:rPr lang="en-IN" sz="1400" b="1" i="0" u="sng" kern="1200" dirty="0" err="1" smtClean="0">
                <a:solidFill>
                  <a:schemeClr val="tx1"/>
                </a:solidFill>
                <a:effectLst/>
                <a:latin typeface="+mn-lt"/>
                <a:ea typeface="+mn-ea"/>
                <a:cs typeface="+mn-cs"/>
              </a:rPr>
              <a:t>Autoscaling</a:t>
            </a:r>
            <a:r>
              <a:rPr lang="en-IN" sz="1400" b="0" i="0" kern="1200" dirty="0" smtClean="0">
                <a:solidFill>
                  <a:schemeClr val="tx1"/>
                </a:solidFill>
                <a:effectLst/>
                <a:latin typeface="+mn-lt"/>
                <a:ea typeface="+mn-ea"/>
                <a:cs typeface="+mn-cs"/>
              </a:rPr>
              <a:t> is the process of dynamically allocating the resources required by an application to match performance requirements and satisfy service-level agreements (SLAs), while minimizing runtime costs. As the volume of work grows, an application may require additional resources to enable it to perform its tasks in a timely manner. As demand slackens, resources can be de-allocated to minimize costs, while still maintaining adequate performance and meeting SLAs. </a:t>
            </a:r>
            <a:r>
              <a:rPr lang="en-IN" sz="1400" b="0" i="0" kern="1200" dirty="0" err="1" smtClean="0">
                <a:solidFill>
                  <a:schemeClr val="tx1"/>
                </a:solidFill>
                <a:effectLst/>
                <a:latin typeface="+mn-lt"/>
                <a:ea typeface="+mn-ea"/>
                <a:cs typeface="+mn-cs"/>
              </a:rPr>
              <a:t>Autoscaling</a:t>
            </a:r>
            <a:r>
              <a:rPr lang="en-IN" sz="1400" b="0" i="0" kern="1200" dirty="0" smtClean="0">
                <a:solidFill>
                  <a:schemeClr val="tx1"/>
                </a:solidFill>
                <a:effectLst/>
                <a:latin typeface="+mn-lt"/>
                <a:ea typeface="+mn-ea"/>
                <a:cs typeface="+mn-cs"/>
              </a:rPr>
              <a:t> takes advantage of the elasticity of cloud-hosted environments while easing management overhead. It does so by reducing the need for an operator to continually monitor the performance of a system and make decisions about adding or removing resources.</a:t>
            </a:r>
            <a:endParaRPr lang="en-IN" dirty="0" smtClean="0"/>
          </a:p>
          <a:p>
            <a:pPr marR="0" lvl="0">
              <a:lnSpc>
                <a:spcPct val="115000"/>
              </a:lnSpc>
              <a:spcBef>
                <a:spcPts val="0"/>
              </a:spcBef>
              <a:spcAft>
                <a:spcPts val="0"/>
              </a:spcAft>
            </a:pPr>
            <a:endParaRPr lang="en-US" b="1" u="sng" dirty="0" smtClean="0">
              <a:latin typeface="Segoe UI" panose="020B0502040204020203" pitchFamily="34" charset="0"/>
              <a:ea typeface="Segoe UI" panose="020B0502040204020203" pitchFamily="34" charset="0"/>
              <a:cs typeface="Segoe UI" panose="020B0502040204020203" pitchFamily="34" charset="0"/>
            </a:endParaRPr>
          </a:p>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Elasticity : </a:t>
            </a:r>
          </a:p>
          <a:p>
            <a:pPr marR="0" lvl="0">
              <a:lnSpc>
                <a:spcPct val="115000"/>
              </a:lnSpc>
              <a:spcBef>
                <a:spcPts val="0"/>
              </a:spcBef>
              <a:spcAft>
                <a:spcPts val="0"/>
              </a:spcAft>
            </a:pPr>
            <a:endParaRPr lang="en-US" b="1" u="sng"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15</a:t>
            </a:fld>
            <a:endParaRPr lang="en-US"/>
          </a:p>
        </p:txBody>
      </p:sp>
    </p:spTree>
    <p:extLst>
      <p:ext uri="{BB962C8B-B14F-4D97-AF65-F5344CB8AC3E}">
        <p14:creationId xmlns:p14="http://schemas.microsoft.com/office/powerpoint/2010/main" val="186298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400" b="0" i="0" kern="1200" dirty="0" smtClean="0">
                <a:solidFill>
                  <a:schemeClr val="tx1"/>
                </a:solidFill>
                <a:effectLst/>
                <a:latin typeface="+mn-lt"/>
                <a:ea typeface="+mn-ea"/>
                <a:cs typeface="+mn-cs"/>
              </a:rPr>
              <a:t>Chaos</a:t>
            </a:r>
            <a:r>
              <a:rPr lang="en-IN" sz="1400" b="0" i="0" kern="1200" baseline="0" dirty="0" smtClean="0">
                <a:solidFill>
                  <a:schemeClr val="tx1"/>
                </a:solidFill>
                <a:effectLst/>
                <a:latin typeface="+mn-lt"/>
                <a:ea typeface="+mn-ea"/>
                <a:cs typeface="+mn-cs"/>
              </a:rPr>
              <a:t> Kong: </a:t>
            </a:r>
            <a:r>
              <a:rPr lang="en-IN" sz="1400" b="0" i="0" kern="1200" dirty="0" smtClean="0">
                <a:solidFill>
                  <a:schemeClr val="tx1"/>
                </a:solidFill>
                <a:effectLst/>
                <a:latin typeface="+mn-lt"/>
                <a:ea typeface="+mn-ea"/>
                <a:cs typeface="+mn-cs"/>
              </a:rPr>
              <a:t> Netflix is now running in three different Amazon regions (Virginia, Oregon and Europe-West in Dublin), it has developed Chaos Kong, a tool that will simulate an outage effecting an entire Amazon region and then shift traffic to the remaining regions. Netflix uses Amazon’s Reserved Instances to ensure that it will have capacity available for a wholesale shift of traffic from one region to another.</a:t>
            </a:r>
          </a:p>
          <a:p>
            <a:r>
              <a:rPr lang="en-IN" sz="1400" b="0" i="0" kern="1200" dirty="0" smtClean="0">
                <a:solidFill>
                  <a:schemeClr val="tx1"/>
                </a:solidFill>
                <a:effectLst/>
                <a:latin typeface="+mn-lt"/>
                <a:ea typeface="+mn-ea"/>
                <a:cs typeface="+mn-cs"/>
              </a:rPr>
              <a:t>AWS region failures are much rarer than single server failures; however, such failures do occur and Netflix (and other AWS users) need to be prepared for such occurrences. A recent AWS region failure left many major websites unavailable for 6-8 hours. However, because Netflix had already prepared for such failures with Chaos Kong, Netflix was minimally affected by the failure.</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16</a:t>
            </a:fld>
            <a:endParaRPr lang="en-US"/>
          </a:p>
        </p:txBody>
      </p:sp>
    </p:spTree>
    <p:extLst>
      <p:ext uri="{BB962C8B-B14F-4D97-AF65-F5344CB8AC3E}">
        <p14:creationId xmlns:p14="http://schemas.microsoft.com/office/powerpoint/2010/main" val="1173613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0"/>
              </a:spcAft>
              <a:buFont typeface="Wingdings" panose="05000000000000000000" pitchFamily="2" charset="2"/>
              <a:buChar char=""/>
            </a:pPr>
            <a:r>
              <a:rPr lang="en-US" dirty="0" smtClean="0">
                <a:latin typeface="Segoe UI" panose="020B0502040204020203" pitchFamily="34" charset="0"/>
                <a:ea typeface="Segoe UI" panose="020B0502040204020203" pitchFamily="34" charset="0"/>
                <a:cs typeface="Segoe UI" panose="020B0502040204020203" pitchFamily="34" charset="0"/>
              </a:rPr>
              <a:t>Netflix's Chaos Monkey is "a tool that randomly </a:t>
            </a:r>
            <a:r>
              <a:rPr lang="en-US" dirty="0" err="1" smtClean="0">
                <a:latin typeface="Segoe UI" panose="020B0502040204020203" pitchFamily="34" charset="0"/>
                <a:ea typeface="Segoe UI" panose="020B0502040204020203" pitchFamily="34" charset="0"/>
                <a:cs typeface="Segoe UI" panose="020B0502040204020203" pitchFamily="34" charset="0"/>
              </a:rPr>
              <a:t>randomly</a:t>
            </a:r>
            <a:r>
              <a:rPr lang="en-US" dirty="0" smtClean="0">
                <a:latin typeface="Segoe UI" panose="020B0502040204020203" pitchFamily="34" charset="0"/>
                <a:ea typeface="Segoe UI" panose="020B0502040204020203" pitchFamily="34" charset="0"/>
                <a:cs typeface="Segoe UI" panose="020B0502040204020203" pitchFamily="34" charset="0"/>
              </a:rPr>
              <a:t> </a:t>
            </a:r>
            <a:br>
              <a:rPr lang="en-US" dirty="0" smtClean="0">
                <a:latin typeface="Segoe UI" panose="020B0502040204020203" pitchFamily="34" charset="0"/>
                <a:ea typeface="Segoe UI" panose="020B0502040204020203" pitchFamily="34" charset="0"/>
                <a:cs typeface="Segoe UI" panose="020B0502040204020203" pitchFamily="34" charset="0"/>
              </a:rPr>
            </a:br>
            <a:r>
              <a:rPr lang="en-US" dirty="0" smtClean="0">
                <a:latin typeface="Segoe UI" panose="020B0502040204020203" pitchFamily="34" charset="0"/>
                <a:ea typeface="Segoe UI" panose="020B0502040204020203" pitchFamily="34" charset="0"/>
                <a:cs typeface="Segoe UI" panose="020B0502040204020203" pitchFamily="34" charset="0"/>
              </a:rPr>
              <a:t>terminates virtual machines Netflix operates in Amazon's Auto Scaling service. disables our production  instances to make sure we can survive this common type of failure without any customer impact," Chaos Monkey  In the year 2012, Netflix says its Chaos Monkey "has terminated over 65,000 instances running in our production and testing environments. </a:t>
            </a:r>
          </a:p>
          <a:p>
            <a:pPr>
              <a:lnSpc>
                <a:spcPct val="115000"/>
              </a:lnSpc>
              <a:spcBef>
                <a:spcPts val="0"/>
              </a:spcBef>
              <a:spcAft>
                <a:spcPts val="0"/>
              </a:spcAft>
            </a:pPr>
            <a:r>
              <a:rPr lang="en-US" dirty="0" smtClean="0">
                <a:latin typeface="Segoe UI" panose="020B0502040204020203" pitchFamily="34" charset="0"/>
                <a:ea typeface="Segoe UI" panose="020B0502040204020203" pitchFamily="34" charset="0"/>
                <a:cs typeface="Segoe UI" panose="020B0502040204020203" pitchFamily="34" charset="0"/>
              </a:rPr>
              <a:t>     The Auto Scaling technology on Amazon's cloud should detect the termination of an instance and </a:t>
            </a:r>
            <a:br>
              <a:rPr lang="en-US" dirty="0" smtClean="0">
                <a:latin typeface="Segoe UI" panose="020B0502040204020203" pitchFamily="34" charset="0"/>
                <a:ea typeface="Segoe UI" panose="020B0502040204020203" pitchFamily="34" charset="0"/>
                <a:cs typeface="Segoe UI" panose="020B0502040204020203" pitchFamily="34" charset="0"/>
              </a:rPr>
            </a:br>
            <a:r>
              <a:rPr lang="en-US" dirty="0" smtClean="0">
                <a:latin typeface="Segoe UI" panose="020B0502040204020203" pitchFamily="34" charset="0"/>
                <a:ea typeface="Segoe UI" panose="020B0502040204020203" pitchFamily="34" charset="0"/>
                <a:cs typeface="Segoe UI" panose="020B0502040204020203" pitchFamily="34" charset="0"/>
              </a:rPr>
              <a:t>     automatically configure a new, identical one to replace it. But the Chaos Monkey's random attacks </a:t>
            </a:r>
            <a:br>
              <a:rPr lang="en-US" dirty="0" smtClean="0">
                <a:latin typeface="Segoe UI" panose="020B0502040204020203" pitchFamily="34" charset="0"/>
                <a:ea typeface="Segoe UI" panose="020B0502040204020203" pitchFamily="34" charset="0"/>
                <a:cs typeface="Segoe UI" panose="020B0502040204020203" pitchFamily="34" charset="0"/>
              </a:rPr>
            </a:br>
            <a:r>
              <a:rPr lang="en-US" dirty="0" smtClean="0">
                <a:latin typeface="Segoe UI" panose="020B0502040204020203" pitchFamily="34" charset="0"/>
                <a:ea typeface="Segoe UI" panose="020B0502040204020203" pitchFamily="34" charset="0"/>
                <a:cs typeface="Segoe UI" panose="020B0502040204020203" pitchFamily="34" charset="0"/>
              </a:rPr>
              <a:t>     can still suss out problems, like a patch gone wrong or a traffic load balancer that's failing to route </a:t>
            </a:r>
            <a:br>
              <a:rPr lang="en-US" dirty="0" smtClean="0">
                <a:latin typeface="Segoe UI" panose="020B0502040204020203" pitchFamily="34" charset="0"/>
                <a:ea typeface="Segoe UI" panose="020B0502040204020203" pitchFamily="34" charset="0"/>
                <a:cs typeface="Segoe UI" panose="020B0502040204020203" pitchFamily="34" charset="0"/>
              </a:rPr>
            </a:br>
            <a:r>
              <a:rPr lang="en-US" dirty="0" smtClean="0">
                <a:latin typeface="Segoe UI" panose="020B0502040204020203" pitchFamily="34" charset="0"/>
                <a:ea typeface="Segoe UI" panose="020B0502040204020203" pitchFamily="34" charset="0"/>
                <a:cs typeface="Segoe UI" panose="020B0502040204020203" pitchFamily="34" charset="0"/>
              </a:rPr>
              <a:t>     requests around offline instances.</a:t>
            </a:r>
            <a:endParaRPr lang="en-IN" dirty="0" smtClean="0">
              <a:latin typeface="Segoe UI" panose="020B0502040204020203" pitchFamily="34" charset="0"/>
              <a:ea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17</a:t>
            </a:fld>
            <a:endParaRPr lang="en-US"/>
          </a:p>
        </p:txBody>
      </p:sp>
    </p:spTree>
    <p:extLst>
      <p:ext uri="{BB962C8B-B14F-4D97-AF65-F5344CB8AC3E}">
        <p14:creationId xmlns:p14="http://schemas.microsoft.com/office/powerpoint/2010/main" val="486991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1400" b="0" i="0" u="none" strike="noStrike" kern="1200" dirty="0" smtClean="0">
                <a:solidFill>
                  <a:schemeClr val="tx1"/>
                </a:solidFill>
                <a:effectLst/>
                <a:latin typeface="+mn-lt"/>
                <a:ea typeface="+mn-ea"/>
                <a:cs typeface="+mn-cs"/>
              </a:rPr>
              <a:t>Chaos Gorilla takes out an entire Availability Zone.</a:t>
            </a:r>
            <a:endParaRPr lang="en-IN" b="0" dirty="0" smtClean="0">
              <a:effectLst/>
            </a:endParaRPr>
          </a:p>
          <a:p>
            <a:pPr rtl="0"/>
            <a:r>
              <a:rPr lang="en-IN" sz="1400" b="0" i="0" u="none" strike="noStrike" kern="1200" dirty="0" smtClean="0">
                <a:solidFill>
                  <a:schemeClr val="tx1"/>
                </a:solidFill>
                <a:effectLst/>
                <a:latin typeface="+mn-lt"/>
                <a:ea typeface="+mn-ea"/>
                <a:cs typeface="+mn-cs"/>
              </a:rPr>
              <a:t>AWS has multiple regions in different parts of the world, such Eastern USA, Western USA, Asia Pacific and Western Europe.</a:t>
            </a:r>
            <a:endParaRPr lang="en-IN" b="0" dirty="0" smtClean="0">
              <a:effectLst/>
            </a:endParaRPr>
          </a:p>
          <a:p>
            <a:pPr rtl="0"/>
            <a:r>
              <a:rPr lang="en-IN" sz="1400" b="0" i="0" u="none" strike="noStrike" kern="1200" dirty="0" smtClean="0">
                <a:solidFill>
                  <a:schemeClr val="tx1"/>
                </a:solidFill>
                <a:effectLst/>
                <a:latin typeface="+mn-lt"/>
                <a:ea typeface="+mn-ea"/>
                <a:cs typeface="+mn-cs"/>
              </a:rPr>
              <a:t>Each region has multiple Availability Zones.  These are equivalent to physical data </a:t>
            </a:r>
            <a:r>
              <a:rPr lang="en-IN" sz="1400" b="0" i="0" u="none" strike="noStrike" kern="1200" dirty="0" err="1" smtClean="0">
                <a:solidFill>
                  <a:schemeClr val="tx1"/>
                </a:solidFill>
                <a:effectLst/>
                <a:latin typeface="+mn-lt"/>
                <a:ea typeface="+mn-ea"/>
                <a:cs typeface="+mn-cs"/>
              </a:rPr>
              <a:t>centers</a:t>
            </a:r>
            <a:r>
              <a:rPr lang="en-IN" sz="1400" b="0" i="0" u="none" strike="noStrike" kern="1200" dirty="0" smtClean="0">
                <a:solidFill>
                  <a:schemeClr val="tx1"/>
                </a:solidFill>
                <a:effectLst/>
                <a:latin typeface="+mn-lt"/>
                <a:ea typeface="+mn-ea"/>
                <a:cs typeface="+mn-cs"/>
              </a:rPr>
              <a:t> in different geographic locations - for example, the US East region is located in Virginia but has 3 separate Availability Zones.</a:t>
            </a:r>
            <a:endParaRPr lang="en-IN" b="0" dirty="0" smtClean="0">
              <a:effectLst/>
            </a:endParaRPr>
          </a:p>
          <a:p>
            <a:pPr rtl="0"/>
            <a:r>
              <a:rPr lang="en-IN" sz="1400" b="0" i="0" u="none" strike="noStrike" kern="1200" dirty="0" smtClean="0">
                <a:solidFill>
                  <a:schemeClr val="tx1"/>
                </a:solidFill>
                <a:effectLst/>
                <a:latin typeface="+mn-lt"/>
                <a:ea typeface="+mn-ea"/>
                <a:cs typeface="+mn-cs"/>
              </a:rPr>
              <a:t>Running Chaos Gorilla ensures that our services is running correctly in multiple Availability Zones, and that we have sufficient capacity in each zone to handle our traffic load.</a:t>
            </a:r>
            <a:endParaRPr lang="en-IN" b="0" dirty="0" smtClean="0">
              <a:effectLst/>
            </a:endParaRPr>
          </a:p>
          <a:p>
            <a:r>
              <a:rPr lang="en-IN" sz="1400" b="0" i="0" u="none" strike="noStrike" kern="1200" dirty="0" smtClean="0">
                <a:solidFill>
                  <a:schemeClr val="tx1"/>
                </a:solidFill>
                <a:effectLst/>
                <a:latin typeface="+mn-lt"/>
                <a:ea typeface="+mn-ea"/>
                <a:cs typeface="+mn-cs"/>
              </a:rPr>
              <a:t>Runs of Chaos Gorilla are announced ahead of time, and our Reliability Engineering team sets up an incident room where engineers from each service team can watch progress.</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18</a:t>
            </a:fld>
            <a:endParaRPr lang="en-US"/>
          </a:p>
        </p:txBody>
      </p:sp>
    </p:spTree>
    <p:extLst>
      <p:ext uri="{BB962C8B-B14F-4D97-AF65-F5344CB8AC3E}">
        <p14:creationId xmlns:p14="http://schemas.microsoft.com/office/powerpoint/2010/main" val="3442888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Netflix</a:t>
            </a:r>
            <a:r>
              <a:rPr lang="en-US" baseline="0" dirty="0" smtClean="0"/>
              <a:t> operates in three regions : US – west 2 , US – East 1 and EU – west 1</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19</a:t>
            </a:fld>
            <a:endParaRPr lang="en-US"/>
          </a:p>
        </p:txBody>
      </p:sp>
    </p:spTree>
    <p:extLst>
      <p:ext uri="{BB962C8B-B14F-4D97-AF65-F5344CB8AC3E}">
        <p14:creationId xmlns:p14="http://schemas.microsoft.com/office/powerpoint/2010/main" val="362665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400" b="0" i="0" u="none" strike="noStrike" kern="1200" dirty="0" smtClean="0">
                <a:solidFill>
                  <a:schemeClr val="tx1"/>
                </a:solidFill>
                <a:effectLst/>
                <a:latin typeface="+mn-lt"/>
                <a:ea typeface="+mn-ea"/>
                <a:cs typeface="+mn-cs"/>
              </a:rPr>
              <a:t>So we can deal with instances disappearing individually, or in large numbers.  But what if instances are still there, but running in a degraded state ?  Because our architecture involves so many interdependent services, we have to be careful that problems with one service don’t cascade to other services.	</a:t>
            </a:r>
          </a:p>
          <a:p>
            <a:endParaRPr lang="en-IN" sz="1400" b="0" i="0" u="none" strike="noStrike" kern="1200" dirty="0" smtClean="0">
              <a:solidFill>
                <a:schemeClr val="tx1"/>
              </a:solidFill>
              <a:effectLst/>
              <a:latin typeface="+mn-lt"/>
              <a:ea typeface="+mn-ea"/>
              <a:cs typeface="+mn-cs"/>
            </a:endParaRPr>
          </a:p>
          <a:p>
            <a:pPr rtl="0"/>
            <a:r>
              <a:rPr lang="en-IN" sz="1400" b="0" i="0" u="none" strike="noStrike" kern="1200" dirty="0" smtClean="0">
                <a:solidFill>
                  <a:schemeClr val="tx1"/>
                </a:solidFill>
                <a:effectLst/>
                <a:latin typeface="+mn-lt"/>
                <a:ea typeface="+mn-ea"/>
                <a:cs typeface="+mn-cs"/>
              </a:rPr>
              <a:t>This is where Latency Monkey comes in.  It can simulate multiple types of degradation: network connections maxing out, high CPU loads, high disk I/O and running out of memory.</a:t>
            </a:r>
            <a:endParaRPr lang="en-IN" b="0" dirty="0" smtClean="0">
              <a:effectLst/>
            </a:endParaRPr>
          </a:p>
          <a:p>
            <a:pPr rtl="0"/>
            <a:r>
              <a:rPr lang="en-IN" sz="1400" b="0" i="0" u="none" strike="noStrike" kern="1200" dirty="0" smtClean="0">
                <a:solidFill>
                  <a:schemeClr val="tx1"/>
                </a:solidFill>
                <a:effectLst/>
                <a:latin typeface="+mn-lt"/>
                <a:ea typeface="+mn-ea"/>
                <a:cs typeface="+mn-cs"/>
              </a:rPr>
              <a:t>Degradation in a service oriented architecture is extremely hard to test exhaustively.  With Latency Monkey we can introduce degradation in a controlled way (like the recommendations example I mentioned earlier), find any problems in dependent services and fix them, then verify those fixes.</a:t>
            </a:r>
            <a:endParaRPr lang="en-IN" b="0" dirty="0" smtClean="0">
              <a:effectLst/>
            </a:endParaRPr>
          </a:p>
          <a:p>
            <a:r>
              <a:rPr lang="en-IN" sz="1400" b="0" i="0" u="none" strike="noStrike" kern="1200" dirty="0" smtClean="0">
                <a:solidFill>
                  <a:schemeClr val="tx1"/>
                </a:solidFill>
                <a:effectLst/>
                <a:latin typeface="+mn-lt"/>
                <a:ea typeface="+mn-ea"/>
                <a:cs typeface="+mn-cs"/>
              </a:rPr>
              <a:t>Some service teams even discovered dependencies they didn’t know they had by running Latency Monkey and finding unexpected degradation in the dependent services.</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20</a:t>
            </a:fld>
            <a:endParaRPr lang="en-US"/>
          </a:p>
        </p:txBody>
      </p:sp>
    </p:spTree>
    <p:extLst>
      <p:ext uri="{BB962C8B-B14F-4D97-AF65-F5344CB8AC3E}">
        <p14:creationId xmlns:p14="http://schemas.microsoft.com/office/powerpoint/2010/main" val="135824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sz="1400" b="0" i="0" u="none" strike="noStrike" kern="1200" dirty="0" smtClean="0">
                <a:solidFill>
                  <a:schemeClr val="tx1"/>
                </a:solidFill>
                <a:effectLst/>
                <a:latin typeface="+mn-lt"/>
                <a:ea typeface="+mn-ea"/>
                <a:cs typeface="+mn-cs"/>
              </a:rPr>
              <a:t>One other key aspect of running so many services, all with dozens or hundreds of instances, is that it’s very important to keep all of the instances consistent.  They should all have the same system configuration and the same version and configuration of the service, for example.   This decreases the complexity / surface area of the testing </a:t>
            </a:r>
          </a:p>
          <a:p>
            <a:endParaRPr lang="en-IN" sz="1400" b="0" i="0" u="none" strike="noStrike" kern="1200" dirty="0" smtClean="0">
              <a:solidFill>
                <a:schemeClr val="tx1"/>
              </a:solidFill>
              <a:effectLst/>
              <a:latin typeface="+mn-lt"/>
              <a:ea typeface="+mn-ea"/>
              <a:cs typeface="+mn-cs"/>
            </a:endParaRPr>
          </a:p>
          <a:p>
            <a:pPr rtl="0"/>
            <a:r>
              <a:rPr lang="en-IN" sz="1400" b="0" i="0" u="none" strike="noStrike" kern="1200" dirty="0" smtClean="0">
                <a:solidFill>
                  <a:schemeClr val="tx1"/>
                </a:solidFill>
                <a:effectLst/>
                <a:latin typeface="+mn-lt"/>
                <a:ea typeface="+mn-ea"/>
                <a:cs typeface="+mn-cs"/>
              </a:rPr>
              <a:t>We use Conformity Monkey to automate these checks.  </a:t>
            </a:r>
            <a:endParaRPr lang="en-IN" b="0" dirty="0" smtClean="0">
              <a:effectLst/>
            </a:endParaRPr>
          </a:p>
          <a:p>
            <a:pPr rtl="0"/>
            <a:r>
              <a:rPr lang="en-IN" sz="1400" b="0" i="0" u="none" strike="noStrike" kern="1200" dirty="0" smtClean="0">
                <a:solidFill>
                  <a:schemeClr val="tx1"/>
                </a:solidFill>
                <a:effectLst/>
                <a:latin typeface="+mn-lt"/>
                <a:ea typeface="+mn-ea"/>
                <a:cs typeface="+mn-cs"/>
              </a:rPr>
              <a:t>It runs over all services at a fixed interval, and notifies service owners when any of the conditions are not met.  An email is sent containing a list of rule violations, each with a list of non-conforming instances.</a:t>
            </a:r>
            <a:endParaRPr lang="en-IN" b="0" dirty="0" smtClean="0">
              <a:effectLst/>
            </a:endParaRPr>
          </a:p>
          <a:p>
            <a:pPr rtl="0"/>
            <a:r>
              <a:rPr lang="en-IN" sz="1400" b="0" i="0" u="none" strike="noStrike" kern="1200" dirty="0" smtClean="0">
                <a:solidFill>
                  <a:schemeClr val="tx1"/>
                </a:solidFill>
                <a:effectLst/>
                <a:latin typeface="+mn-lt"/>
                <a:ea typeface="+mn-ea"/>
                <a:cs typeface="+mn-cs"/>
              </a:rPr>
              <a:t>Here are a few examples of the things we check:</a:t>
            </a:r>
            <a:endParaRPr lang="en-IN" b="0" dirty="0" smtClean="0">
              <a:effectLst/>
            </a:endParaRPr>
          </a:p>
          <a:p>
            <a:pPr rtl="0"/>
            <a:r>
              <a:rPr lang="en-IN" sz="1400" b="0" i="0" u="none" strike="noStrike" kern="1200" dirty="0" smtClean="0">
                <a:solidFill>
                  <a:schemeClr val="tx1"/>
                </a:solidFill>
                <a:effectLst/>
                <a:latin typeface="+mn-lt"/>
                <a:ea typeface="+mn-ea"/>
                <a:cs typeface="+mn-cs"/>
              </a:rPr>
              <a:t>Instances should be in the correct security groups so that they are reachable by other services and our monitoring and deployment tools.</a:t>
            </a:r>
            <a:endParaRPr lang="en-IN" b="0" dirty="0" smtClean="0">
              <a:effectLst/>
            </a:endParaRPr>
          </a:p>
          <a:p>
            <a:pPr rtl="0"/>
            <a:r>
              <a:rPr lang="en-IN" sz="1400" b="0" i="0" u="none" strike="noStrike" kern="1200" dirty="0" smtClean="0">
                <a:solidFill>
                  <a:schemeClr val="tx1"/>
                </a:solidFill>
                <a:effectLst/>
                <a:latin typeface="+mn-lt"/>
                <a:ea typeface="+mn-ea"/>
                <a:cs typeface="+mn-cs"/>
              </a:rPr>
              <a:t>Instances shouldn’t have been running for more than a given time, which depends on how often the service is deployed.  Older instances could be running an out of date version of the service.</a:t>
            </a:r>
            <a:endParaRPr lang="en-IN" b="0" dirty="0" smtClean="0">
              <a:effectLst/>
            </a:endParaRPr>
          </a:p>
          <a:p>
            <a:r>
              <a:rPr lang="en-IN" sz="1400" b="0" i="0" u="none" strike="noStrike" kern="1200" dirty="0" smtClean="0">
                <a:solidFill>
                  <a:schemeClr val="tx1"/>
                </a:solidFill>
                <a:effectLst/>
                <a:latin typeface="+mn-lt"/>
                <a:ea typeface="+mn-ea"/>
                <a:cs typeface="+mn-cs"/>
              </a:rPr>
              <a:t>Instances should all have a valid health check URL so that our monitoring tools can know whether they are running properly.</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21</a:t>
            </a:fld>
            <a:endParaRPr lang="en-US"/>
          </a:p>
        </p:txBody>
      </p:sp>
    </p:spTree>
    <p:extLst>
      <p:ext uri="{BB962C8B-B14F-4D97-AF65-F5344CB8AC3E}">
        <p14:creationId xmlns:p14="http://schemas.microsoft.com/office/powerpoint/2010/main" val="53997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900" b="0" i="0" u="none" strike="noStrike" kern="1200" dirty="0" smtClean="0">
                <a:solidFill>
                  <a:schemeClr val="tx1"/>
                </a:solidFill>
                <a:effectLst/>
                <a:latin typeface="+mn-lt"/>
                <a:ea typeface="+mn-ea"/>
                <a:cs typeface="+mn-cs"/>
              </a:rPr>
              <a:t>DRM- Digital</a:t>
            </a:r>
            <a:r>
              <a:rPr lang="en-IN" sz="900" b="0" i="0" u="none" strike="noStrike" kern="1200" baseline="0" dirty="0" smtClean="0">
                <a:solidFill>
                  <a:schemeClr val="tx1"/>
                </a:solidFill>
                <a:effectLst/>
                <a:latin typeface="+mn-lt"/>
                <a:ea typeface="+mn-ea"/>
                <a:cs typeface="+mn-cs"/>
              </a:rPr>
              <a:t> Rights management. </a:t>
            </a:r>
            <a:r>
              <a:rPr lang="en-US" sz="900" b="0" i="0" kern="1200" dirty="0" smtClean="0">
                <a:solidFill>
                  <a:schemeClr val="tx1"/>
                </a:solidFill>
                <a:effectLst/>
                <a:latin typeface="+mn-lt"/>
                <a:ea typeface="+mn-ea"/>
                <a:cs typeface="+mn-cs"/>
              </a:rPr>
              <a:t>DRM technologies try to control the use, modification, and distribution of copyrighted works (such as software and multimedia content)</a:t>
            </a:r>
            <a:endParaRPr lang="en-IN" sz="900" b="0" i="0" u="none" strike="noStrike" kern="1200" dirty="0" smtClean="0">
              <a:solidFill>
                <a:schemeClr val="tx1"/>
              </a:solidFill>
              <a:effectLst/>
              <a:latin typeface="+mn-lt"/>
              <a:ea typeface="+mn-ea"/>
              <a:cs typeface="+mn-cs"/>
            </a:endParaRPr>
          </a:p>
          <a:p>
            <a:pPr rtl="0"/>
            <a:r>
              <a:rPr lang="en-IN" sz="900" b="0" i="0" u="none" strike="noStrike" kern="1200" dirty="0" smtClean="0">
                <a:solidFill>
                  <a:schemeClr val="tx1"/>
                </a:solidFill>
                <a:effectLst/>
                <a:latin typeface="+mn-lt"/>
                <a:ea typeface="+mn-ea"/>
                <a:cs typeface="+mn-cs"/>
              </a:rPr>
              <a:t>Security Monkey is similar to Conformity Monkey, but specializes in tracking and evaluating security changes.</a:t>
            </a:r>
            <a:endParaRPr lang="en-IN" sz="900" b="0" dirty="0" smtClean="0">
              <a:effectLst/>
            </a:endParaRPr>
          </a:p>
          <a:p>
            <a:r>
              <a:rPr lang="en-IN" sz="900" dirty="0" smtClean="0"/>
              <a:t/>
            </a:r>
            <a:br>
              <a:rPr lang="en-IN" sz="900" dirty="0" smtClean="0"/>
            </a:br>
            <a:endParaRPr lang="en-US" sz="900"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22</a:t>
            </a:fld>
            <a:endParaRPr lang="en-US"/>
          </a:p>
        </p:txBody>
      </p:sp>
    </p:spTree>
    <p:extLst>
      <p:ext uri="{BB962C8B-B14F-4D97-AF65-F5344CB8AC3E}">
        <p14:creationId xmlns:p14="http://schemas.microsoft.com/office/powerpoint/2010/main" val="397991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a:t>
            </a:fld>
            <a:endParaRPr lang="en-US"/>
          </a:p>
        </p:txBody>
      </p:sp>
    </p:spTree>
    <p:extLst>
      <p:ext uri="{BB962C8B-B14F-4D97-AF65-F5344CB8AC3E}">
        <p14:creationId xmlns:p14="http://schemas.microsoft.com/office/powerpoint/2010/main" val="168817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23</a:t>
            </a:fld>
            <a:endParaRPr lang="en-US"/>
          </a:p>
        </p:txBody>
      </p:sp>
    </p:spTree>
    <p:extLst>
      <p:ext uri="{BB962C8B-B14F-4D97-AF65-F5344CB8AC3E}">
        <p14:creationId xmlns:p14="http://schemas.microsoft.com/office/powerpoint/2010/main" val="3409614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1400" b="0" i="0" u="none" strike="noStrike" kern="1200" dirty="0" smtClean="0">
                <a:solidFill>
                  <a:schemeClr val="tx1"/>
                </a:solidFill>
                <a:effectLst/>
                <a:latin typeface="+mn-lt"/>
                <a:ea typeface="+mn-ea"/>
                <a:cs typeface="+mn-cs"/>
              </a:rPr>
              <a:t>Janitor Monkey looks for unused resources and deletes them.  Examples are machine images or launch configurations that are no longer in use by any running instances.  </a:t>
            </a:r>
            <a:endParaRPr lang="en-IN" b="0" dirty="0" smtClean="0">
              <a:effectLst/>
            </a:endParaRPr>
          </a:p>
          <a:p>
            <a:r>
              <a:rPr lang="en-IN" dirty="0" smtClean="0"/>
              <a:t/>
            </a:r>
            <a:br>
              <a:rPr lang="en-IN" dirty="0" smtClean="0"/>
            </a:b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24</a:t>
            </a:fld>
            <a:endParaRPr lang="en-US"/>
          </a:p>
        </p:txBody>
      </p:sp>
    </p:spTree>
    <p:extLst>
      <p:ext uri="{BB962C8B-B14F-4D97-AF65-F5344CB8AC3E}">
        <p14:creationId xmlns:p14="http://schemas.microsoft.com/office/powerpoint/2010/main" val="1849194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1400" b="0" i="0" u="none" strike="noStrike" kern="1200" dirty="0" smtClean="0">
                <a:solidFill>
                  <a:schemeClr val="tx1"/>
                </a:solidFill>
                <a:effectLst/>
                <a:latin typeface="+mn-lt"/>
                <a:ea typeface="+mn-ea"/>
                <a:cs typeface="+mn-cs"/>
              </a:rPr>
              <a:t>Howler Monkey warns us if we’re running out of AWS resources - for example, if we have nearly maxed out on the number of instances of a given type that are available in a particular region.  </a:t>
            </a:r>
          </a:p>
          <a:p>
            <a:pPr rtl="0"/>
            <a:r>
              <a:rPr lang="en-IN" sz="1400" b="0" i="0" u="none" strike="noStrike" kern="1200" dirty="0" smtClean="0">
                <a:solidFill>
                  <a:schemeClr val="tx1"/>
                </a:solidFill>
                <a:effectLst/>
                <a:latin typeface="+mn-lt"/>
                <a:ea typeface="+mn-ea"/>
                <a:cs typeface="+mn-cs"/>
              </a:rPr>
              <a:t>It also looks for SSL certificates that are about to expire.  </a:t>
            </a:r>
          </a:p>
          <a:p>
            <a:pPr rtl="0"/>
            <a:endParaRPr lang="en-IN" sz="1400" b="0" i="0" u="none" strike="noStrike" kern="1200" dirty="0" smtClean="0">
              <a:solidFill>
                <a:schemeClr val="tx1"/>
              </a:solidFill>
              <a:effectLst/>
              <a:latin typeface="+mn-lt"/>
              <a:ea typeface="+mn-ea"/>
              <a:cs typeface="+mn-cs"/>
            </a:endParaRPr>
          </a:p>
          <a:p>
            <a:pPr rtl="0"/>
            <a:r>
              <a:rPr lang="en-IN" b="0" dirty="0" smtClean="0">
                <a:effectLst/>
              </a:rPr>
              <a:t>https://docs.google.com/presentation/d/115e6_eEvSxM43Mz4zKLl8gfQxASjhrbka6D2jJ7baSo/edit#slide=id.g3f5c82004_111_339</a:t>
            </a:r>
          </a:p>
          <a:p>
            <a:r>
              <a:rPr lang="en-IN" dirty="0" smtClean="0"/>
              <a:t/>
            </a:r>
            <a:br>
              <a:rPr lang="en-IN" dirty="0" smtClean="0"/>
            </a:b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25</a:t>
            </a:fld>
            <a:endParaRPr lang="en-US"/>
          </a:p>
        </p:txBody>
      </p:sp>
    </p:spTree>
    <p:extLst>
      <p:ext uri="{BB962C8B-B14F-4D97-AF65-F5344CB8AC3E}">
        <p14:creationId xmlns:p14="http://schemas.microsoft.com/office/powerpoint/2010/main" val="340583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It’s a similar lesson to the one you learn as a child, when you realize a toy is much easier to take apart than to put back together, he said. Only this is less like putting together a toy and more like putting together an aircraft carrier.</a:t>
            </a:r>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26</a:t>
            </a:fld>
            <a:endParaRPr lang="en-US"/>
          </a:p>
        </p:txBody>
      </p:sp>
    </p:spTree>
    <p:extLst>
      <p:ext uri="{BB962C8B-B14F-4D97-AF65-F5344CB8AC3E}">
        <p14:creationId xmlns:p14="http://schemas.microsoft.com/office/powerpoint/2010/main" val="2623146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27</a:t>
            </a:fld>
            <a:endParaRPr lang="en-US"/>
          </a:p>
        </p:txBody>
      </p:sp>
    </p:spTree>
    <p:extLst>
      <p:ext uri="{BB962C8B-B14F-4D97-AF65-F5344CB8AC3E}">
        <p14:creationId xmlns:p14="http://schemas.microsoft.com/office/powerpoint/2010/main" val="846887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bwMode="auto">
          <a:xfrm>
            <a:off x="409575" y="696913"/>
            <a:ext cx="6191250" cy="3486150"/>
          </a:xfrm>
          <a:noFill/>
          <a:ln>
            <a:solidFill>
              <a:srgbClr val="000000"/>
            </a:solidFill>
            <a:miter lim="800000"/>
            <a:headEnd/>
            <a:tailEnd/>
          </a:ln>
        </p:spPr>
      </p:sp>
      <p:sp>
        <p:nvSpPr>
          <p:cNvPr id="4403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03360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29</a:t>
            </a:fld>
            <a:endParaRPr lang="en-US"/>
          </a:p>
        </p:txBody>
      </p:sp>
    </p:spTree>
    <p:extLst>
      <p:ext uri="{BB962C8B-B14F-4D97-AF65-F5344CB8AC3E}">
        <p14:creationId xmlns:p14="http://schemas.microsoft.com/office/powerpoint/2010/main" val="2892877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30</a:t>
            </a:fld>
            <a:endParaRPr lang="en-US"/>
          </a:p>
        </p:txBody>
      </p:sp>
    </p:spTree>
    <p:extLst>
      <p:ext uri="{BB962C8B-B14F-4D97-AF65-F5344CB8AC3E}">
        <p14:creationId xmlns:p14="http://schemas.microsoft.com/office/powerpoint/2010/main" val="63986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fontAlgn="base"/>
            <a:r>
              <a:rPr lang="en-IN" sz="1400" b="1" i="0" kern="1200" dirty="0" smtClean="0">
                <a:solidFill>
                  <a:schemeClr val="tx1"/>
                </a:solidFill>
                <a:effectLst/>
                <a:latin typeface="+mn-lt"/>
                <a:ea typeface="+mn-ea"/>
                <a:cs typeface="+mn-cs"/>
              </a:rPr>
              <a:t>What a resilient business looks like</a:t>
            </a:r>
          </a:p>
          <a:p>
            <a:pPr fontAlgn="base"/>
            <a:r>
              <a:rPr lang="en-IN" sz="1400" b="0" i="0" kern="1200" dirty="0" smtClean="0">
                <a:solidFill>
                  <a:schemeClr val="tx1"/>
                </a:solidFill>
                <a:effectLst/>
                <a:latin typeface="+mn-lt"/>
                <a:ea typeface="+mn-ea"/>
                <a:cs typeface="+mn-cs"/>
              </a:rPr>
              <a:t>A good deal of a business’ resiliency is indirectly related to technology — things like strong senior executive support, a willingness to challenge assumptions, commitment to transparency and collaboration, an organizational culture promoting continuous employee education, and sharing knowledge with a trusted network of organizations.</a:t>
            </a:r>
          </a:p>
          <a:p>
            <a:pPr fontAlgn="base"/>
            <a:r>
              <a:rPr lang="en-IN" sz="1400" b="0" i="0" kern="1200" dirty="0" smtClean="0">
                <a:solidFill>
                  <a:schemeClr val="tx1"/>
                </a:solidFill>
                <a:effectLst/>
                <a:latin typeface="+mn-lt"/>
                <a:ea typeface="+mn-ea"/>
                <a:cs typeface="+mn-cs"/>
              </a:rPr>
              <a:t>Other characteristics of an organization’s resilience are very much about technology. Resilient businesses…</a:t>
            </a:r>
          </a:p>
          <a:p>
            <a:pPr fontAlgn="base"/>
            <a:r>
              <a:rPr lang="en-IN" sz="1400" b="1" i="0" kern="1200" dirty="0" smtClean="0">
                <a:solidFill>
                  <a:schemeClr val="tx1"/>
                </a:solidFill>
                <a:effectLst/>
                <a:latin typeface="+mn-lt"/>
                <a:ea typeface="+mn-ea"/>
                <a:cs typeface="+mn-cs"/>
              </a:rPr>
              <a:t>Embrace</a:t>
            </a:r>
            <a:r>
              <a:rPr lang="en-IN" sz="1400" b="0" i="0" kern="1200" dirty="0" smtClean="0">
                <a:solidFill>
                  <a:schemeClr val="tx1"/>
                </a:solidFill>
                <a:effectLst/>
                <a:latin typeface="+mn-lt"/>
                <a:ea typeface="+mn-ea"/>
                <a:cs typeface="+mn-cs"/>
              </a:rPr>
              <a:t> technological innovation with due diligence, balancing the risks inherent in slow adoption (e.g., falling behind competitors, loss of reputation) with the risks of experimenting with innovations that turn out to be unsuccessful</a:t>
            </a:r>
          </a:p>
          <a:p>
            <a:pPr fontAlgn="base"/>
            <a:r>
              <a:rPr lang="en-IN" sz="1400" b="1" i="0" kern="1200" dirty="0" smtClean="0">
                <a:solidFill>
                  <a:schemeClr val="tx1"/>
                </a:solidFill>
                <a:effectLst/>
                <a:latin typeface="+mn-lt"/>
                <a:ea typeface="+mn-ea"/>
                <a:cs typeface="+mn-cs"/>
              </a:rPr>
              <a:t>Realize</a:t>
            </a:r>
            <a:r>
              <a:rPr lang="en-IN" sz="1400" b="0" i="0" kern="1200" dirty="0" smtClean="0">
                <a:solidFill>
                  <a:schemeClr val="tx1"/>
                </a:solidFill>
                <a:effectLst/>
                <a:latin typeface="+mn-lt"/>
                <a:ea typeface="+mn-ea"/>
                <a:cs typeface="+mn-cs"/>
              </a:rPr>
              <a:t> that because their growing reliance on hyper-connectivity and data assets exposes them to cyber criminals, they must proactively invest in constantly evolving, state-of-the-art security measures</a:t>
            </a:r>
          </a:p>
          <a:p>
            <a:pPr fontAlgn="base"/>
            <a:r>
              <a:rPr lang="en-IN" sz="1400" b="1" i="0" kern="1200" dirty="0" smtClean="0">
                <a:solidFill>
                  <a:schemeClr val="tx1"/>
                </a:solidFill>
                <a:effectLst/>
                <a:latin typeface="+mn-lt"/>
                <a:ea typeface="+mn-ea"/>
                <a:cs typeface="+mn-cs"/>
              </a:rPr>
              <a:t>Understand</a:t>
            </a:r>
            <a:r>
              <a:rPr lang="en-IN" sz="1400" b="0" i="0" kern="1200" dirty="0" smtClean="0">
                <a:solidFill>
                  <a:schemeClr val="tx1"/>
                </a:solidFill>
                <a:effectLst/>
                <a:latin typeface="+mn-lt"/>
                <a:ea typeface="+mn-ea"/>
                <a:cs typeface="+mn-cs"/>
              </a:rPr>
              <a:t> that the complexity of today’s technologies — mobility/BYOD/</a:t>
            </a:r>
            <a:r>
              <a:rPr lang="en-IN" sz="1400" b="0" i="0" kern="1200" dirty="0" err="1" smtClean="0">
                <a:solidFill>
                  <a:schemeClr val="tx1"/>
                </a:solidFill>
                <a:effectLst/>
                <a:latin typeface="+mn-lt"/>
                <a:ea typeface="+mn-ea"/>
                <a:cs typeface="+mn-cs"/>
              </a:rPr>
              <a:t>IoT</a:t>
            </a:r>
            <a:r>
              <a:rPr lang="en-IN" sz="1400" b="0" i="0" kern="1200" dirty="0" smtClean="0">
                <a:solidFill>
                  <a:schemeClr val="tx1"/>
                </a:solidFill>
                <a:effectLst/>
                <a:latin typeface="+mn-lt"/>
                <a:ea typeface="+mn-ea"/>
                <a:cs typeface="+mn-cs"/>
              </a:rPr>
              <a:t> (the Internet of Things), social media, cloud services, integration trends, big data, virtualization, etc. — demands an unprecedented level of automated, integrated, real-time monitoring and management.</a:t>
            </a:r>
          </a:p>
          <a:p>
            <a:pPr fontAlgn="base"/>
            <a:r>
              <a:rPr lang="en-IN" sz="1400" b="1" i="0" kern="1200" dirty="0" smtClean="0">
                <a:solidFill>
                  <a:schemeClr val="tx1"/>
                </a:solidFill>
                <a:effectLst/>
                <a:latin typeface="+mn-lt"/>
                <a:ea typeface="+mn-ea"/>
                <a:cs typeface="+mn-cs"/>
              </a:rPr>
              <a:t>Getting there: 8 best practices for better resilience</a:t>
            </a:r>
          </a:p>
          <a:p>
            <a:pPr fontAlgn="base"/>
            <a:r>
              <a:rPr lang="en-IN" sz="1400" b="0" i="0" kern="1200" dirty="0" smtClean="0">
                <a:solidFill>
                  <a:schemeClr val="tx1"/>
                </a:solidFill>
                <a:effectLst/>
                <a:latin typeface="+mn-lt"/>
                <a:ea typeface="+mn-ea"/>
                <a:cs typeface="+mn-cs"/>
              </a:rPr>
              <a:t>To begin developing a strategy of resilience…</a:t>
            </a:r>
          </a:p>
          <a:p>
            <a:pPr fontAlgn="base"/>
            <a:r>
              <a:rPr lang="en-IN" sz="1400" b="0" i="0" kern="1200" dirty="0" smtClean="0">
                <a:solidFill>
                  <a:schemeClr val="tx1"/>
                </a:solidFill>
                <a:effectLst/>
                <a:latin typeface="+mn-lt"/>
                <a:ea typeface="+mn-ea"/>
                <a:cs typeface="+mn-cs"/>
              </a:rPr>
              <a:t>Identify what will make your business resilient, including organizational and technological factors as outlined above</a:t>
            </a:r>
          </a:p>
          <a:p>
            <a:pPr fontAlgn="base"/>
            <a:r>
              <a:rPr lang="en-IN" sz="1400" b="0" i="0" kern="1200" dirty="0" smtClean="0">
                <a:solidFill>
                  <a:schemeClr val="tx1"/>
                </a:solidFill>
                <a:effectLst/>
                <a:latin typeface="+mn-lt"/>
                <a:ea typeface="+mn-ea"/>
                <a:cs typeface="+mn-cs"/>
              </a:rPr>
              <a:t>Determine how to measure those factors so you can build appropriate metrics into your key performance indicators (KPIs)</a:t>
            </a:r>
          </a:p>
          <a:p>
            <a:pPr fontAlgn="base"/>
            <a:r>
              <a:rPr lang="en-IN" sz="1400" b="0" i="0" kern="1200" dirty="0" smtClean="0">
                <a:solidFill>
                  <a:schemeClr val="tx1"/>
                </a:solidFill>
                <a:effectLst/>
                <a:latin typeface="+mn-lt"/>
                <a:ea typeface="+mn-ea"/>
                <a:cs typeface="+mn-cs"/>
              </a:rPr>
              <a:t>Get proactive: set up extensive real-time monitoring and alert systems to measure performance and security stance, and to flag issues ASAP</a:t>
            </a:r>
          </a:p>
          <a:p>
            <a:pPr fontAlgn="base"/>
            <a:r>
              <a:rPr lang="en-IN" sz="1400" b="0" i="0" kern="1200" dirty="0" smtClean="0">
                <a:solidFill>
                  <a:schemeClr val="tx1"/>
                </a:solidFill>
                <a:effectLst/>
                <a:latin typeface="+mn-lt"/>
                <a:ea typeface="+mn-ea"/>
                <a:cs typeface="+mn-cs"/>
              </a:rPr>
              <a:t>Establish procedures for evaluating technology innovations to determine whether your business should adopt them and how</a:t>
            </a:r>
          </a:p>
          <a:p>
            <a:pPr fontAlgn="base"/>
            <a:r>
              <a:rPr lang="en-IN" sz="1400" b="0" i="0" kern="1200" dirty="0" smtClean="0">
                <a:solidFill>
                  <a:schemeClr val="tx1"/>
                </a:solidFill>
                <a:effectLst/>
                <a:latin typeface="+mn-lt"/>
                <a:ea typeface="+mn-ea"/>
                <a:cs typeface="+mn-cs"/>
              </a:rPr>
              <a:t>Base decisions on reliable independent data</a:t>
            </a:r>
          </a:p>
          <a:p>
            <a:pPr fontAlgn="base"/>
            <a:r>
              <a:rPr lang="en-IN" sz="1400" b="0" i="0" kern="1200" dirty="0" smtClean="0">
                <a:solidFill>
                  <a:schemeClr val="tx1"/>
                </a:solidFill>
                <a:effectLst/>
                <a:latin typeface="+mn-lt"/>
                <a:ea typeface="+mn-ea"/>
                <a:cs typeface="+mn-cs"/>
              </a:rPr>
              <a:t>Build robust technology alliances that protect your confidential data and enable you to collaborate effectively</a:t>
            </a:r>
          </a:p>
          <a:p>
            <a:pPr fontAlgn="base"/>
            <a:r>
              <a:rPr lang="en-IN" sz="1400" b="0" i="0" kern="1200" dirty="0" smtClean="0">
                <a:solidFill>
                  <a:schemeClr val="tx1"/>
                </a:solidFill>
                <a:effectLst/>
                <a:latin typeface="+mn-lt"/>
                <a:ea typeface="+mn-ea"/>
                <a:cs typeface="+mn-cs"/>
              </a:rPr>
              <a:t>Practice for disruption with regular and realistic testing of business continuity plans — and don’t forget that specific recovery plans are less useful and dynamic than the ability to create impromptu plans in response to unanticipated situations</a:t>
            </a:r>
          </a:p>
          <a:p>
            <a:pPr fontAlgn="base"/>
            <a:r>
              <a:rPr lang="en-IN" sz="1400" b="0" i="0" kern="1200" dirty="0" smtClean="0">
                <a:solidFill>
                  <a:schemeClr val="tx1"/>
                </a:solidFill>
                <a:effectLst/>
                <a:latin typeface="+mn-lt"/>
                <a:ea typeface="+mn-ea"/>
                <a:cs typeface="+mn-cs"/>
              </a:rPr>
              <a:t>Help employees during disruptions, because without a resilient workforce you cannot expect to sustain a resilient business</a:t>
            </a: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3</a:t>
            </a:fld>
            <a:endParaRPr lang="en-US"/>
          </a:p>
        </p:txBody>
      </p:sp>
    </p:spTree>
    <p:extLst>
      <p:ext uri="{BB962C8B-B14F-4D97-AF65-F5344CB8AC3E}">
        <p14:creationId xmlns:p14="http://schemas.microsoft.com/office/powerpoint/2010/main" val="425188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4</a:t>
            </a:fld>
            <a:endParaRPr lang="en-US"/>
          </a:p>
        </p:txBody>
      </p:sp>
    </p:spTree>
    <p:extLst>
      <p:ext uri="{BB962C8B-B14F-4D97-AF65-F5344CB8AC3E}">
        <p14:creationId xmlns:p14="http://schemas.microsoft.com/office/powerpoint/2010/main" val="200919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5</a:t>
            </a:fld>
            <a:endParaRPr lang="en-US"/>
          </a:p>
        </p:txBody>
      </p:sp>
    </p:spTree>
    <p:extLst>
      <p:ext uri="{BB962C8B-B14F-4D97-AF65-F5344CB8AC3E}">
        <p14:creationId xmlns:p14="http://schemas.microsoft.com/office/powerpoint/2010/main" val="5808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6</a:t>
            </a:fld>
            <a:endParaRPr lang="en-US"/>
          </a:p>
        </p:txBody>
      </p:sp>
    </p:spTree>
    <p:extLst>
      <p:ext uri="{BB962C8B-B14F-4D97-AF65-F5344CB8AC3E}">
        <p14:creationId xmlns:p14="http://schemas.microsoft.com/office/powerpoint/2010/main" val="3768615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7</a:t>
            </a:fld>
            <a:endParaRPr lang="en-US"/>
          </a:p>
        </p:txBody>
      </p:sp>
    </p:spTree>
    <p:extLst>
      <p:ext uri="{BB962C8B-B14F-4D97-AF65-F5344CB8AC3E}">
        <p14:creationId xmlns:p14="http://schemas.microsoft.com/office/powerpoint/2010/main" val="172177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11</a:t>
            </a:fld>
            <a:endParaRPr lang="en-US"/>
          </a:p>
        </p:txBody>
      </p:sp>
    </p:spTree>
    <p:extLst>
      <p:ext uri="{BB962C8B-B14F-4D97-AF65-F5344CB8AC3E}">
        <p14:creationId xmlns:p14="http://schemas.microsoft.com/office/powerpoint/2010/main" val="1039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fontAlgn="base"/>
            <a:r>
              <a:rPr lang="en-IN" sz="1400" b="1" i="0" kern="1200" dirty="0" smtClean="0">
                <a:solidFill>
                  <a:schemeClr val="tx1"/>
                </a:solidFill>
                <a:effectLst/>
                <a:latin typeface="+mn-lt"/>
                <a:ea typeface="+mn-ea"/>
                <a:cs typeface="+mn-cs"/>
              </a:rPr>
              <a:t>Getting there: 8 best practices for better resilience</a:t>
            </a:r>
          </a:p>
          <a:p>
            <a:pPr fontAlgn="base"/>
            <a:r>
              <a:rPr lang="en-IN" sz="1400" b="0" i="0" kern="1200" dirty="0" smtClean="0">
                <a:solidFill>
                  <a:schemeClr val="tx1"/>
                </a:solidFill>
                <a:effectLst/>
                <a:latin typeface="+mn-lt"/>
                <a:ea typeface="+mn-ea"/>
                <a:cs typeface="+mn-cs"/>
              </a:rPr>
              <a:t>To begin developing a strategy of resilience…</a:t>
            </a:r>
          </a:p>
          <a:p>
            <a:pPr fontAlgn="base"/>
            <a:r>
              <a:rPr lang="en-IN" sz="1400" b="0" i="0" kern="1200" dirty="0" smtClean="0">
                <a:solidFill>
                  <a:schemeClr val="tx1"/>
                </a:solidFill>
                <a:effectLst/>
                <a:latin typeface="+mn-lt"/>
                <a:ea typeface="+mn-ea"/>
                <a:cs typeface="+mn-cs"/>
              </a:rPr>
              <a:t>Identify what will make your business resilient, including organizational and technological factors as outlined above</a:t>
            </a:r>
          </a:p>
          <a:p>
            <a:pPr fontAlgn="base"/>
            <a:r>
              <a:rPr lang="en-IN" sz="1400" b="0" i="0" kern="1200" dirty="0" smtClean="0">
                <a:solidFill>
                  <a:schemeClr val="tx1"/>
                </a:solidFill>
                <a:effectLst/>
                <a:latin typeface="+mn-lt"/>
                <a:ea typeface="+mn-ea"/>
                <a:cs typeface="+mn-cs"/>
              </a:rPr>
              <a:t>Determine how to measure those factors so you can build appropriate metrics into your key performance indicators (KPIs)</a:t>
            </a:r>
          </a:p>
          <a:p>
            <a:pPr fontAlgn="base"/>
            <a:r>
              <a:rPr lang="en-IN" sz="1400" b="0" i="0" kern="1200" dirty="0" smtClean="0">
                <a:solidFill>
                  <a:schemeClr val="tx1"/>
                </a:solidFill>
                <a:effectLst/>
                <a:latin typeface="+mn-lt"/>
                <a:ea typeface="+mn-ea"/>
                <a:cs typeface="+mn-cs"/>
              </a:rPr>
              <a:t>Get proactive: set up extensive real-time monitoring and alert systems to measure performance and security stance, and to flag issues ASAP</a:t>
            </a:r>
          </a:p>
          <a:p>
            <a:pPr fontAlgn="base"/>
            <a:r>
              <a:rPr lang="en-IN" sz="1400" b="0" i="0" kern="1200" dirty="0" smtClean="0">
                <a:solidFill>
                  <a:schemeClr val="tx1"/>
                </a:solidFill>
                <a:effectLst/>
                <a:latin typeface="+mn-lt"/>
                <a:ea typeface="+mn-ea"/>
                <a:cs typeface="+mn-cs"/>
              </a:rPr>
              <a:t>Establish procedures for evaluating technology innovations to determine whether your business should adopt them and how</a:t>
            </a:r>
          </a:p>
          <a:p>
            <a:pPr fontAlgn="base"/>
            <a:r>
              <a:rPr lang="en-IN" sz="1400" b="0" i="0" kern="1200" dirty="0" smtClean="0">
                <a:solidFill>
                  <a:schemeClr val="tx1"/>
                </a:solidFill>
                <a:effectLst/>
                <a:latin typeface="+mn-lt"/>
                <a:ea typeface="+mn-ea"/>
                <a:cs typeface="+mn-cs"/>
              </a:rPr>
              <a:t>Base decisions on reliable independent data</a:t>
            </a:r>
          </a:p>
          <a:p>
            <a:pPr fontAlgn="base"/>
            <a:r>
              <a:rPr lang="en-IN" sz="1400" b="0" i="0" kern="1200" dirty="0" smtClean="0">
                <a:solidFill>
                  <a:schemeClr val="tx1"/>
                </a:solidFill>
                <a:effectLst/>
                <a:latin typeface="+mn-lt"/>
                <a:ea typeface="+mn-ea"/>
                <a:cs typeface="+mn-cs"/>
              </a:rPr>
              <a:t>Build robust technology alliances that protect your confidential data and enable you to collaborate effectively</a:t>
            </a:r>
          </a:p>
          <a:p>
            <a:pPr fontAlgn="base"/>
            <a:r>
              <a:rPr lang="en-IN" sz="1400" b="0" i="0" kern="1200" dirty="0" smtClean="0">
                <a:solidFill>
                  <a:schemeClr val="tx1"/>
                </a:solidFill>
                <a:effectLst/>
                <a:latin typeface="+mn-lt"/>
                <a:ea typeface="+mn-ea"/>
                <a:cs typeface="+mn-cs"/>
              </a:rPr>
              <a:t>Practice for disruption with regular and realistic testing of business continuity plans — and don’t forget that specific recovery plans are less useful and dynamic than the ability to create impromptu plans in response to unanticipated situations</a:t>
            </a:r>
          </a:p>
          <a:p>
            <a:pPr fontAlgn="base"/>
            <a:r>
              <a:rPr lang="en-IN" sz="1400" b="0" i="0" kern="1200" dirty="0" smtClean="0">
                <a:solidFill>
                  <a:schemeClr val="tx1"/>
                </a:solidFill>
                <a:effectLst/>
                <a:latin typeface="+mn-lt"/>
                <a:ea typeface="+mn-ea"/>
                <a:cs typeface="+mn-cs"/>
              </a:rPr>
              <a:t>Help employees during disruptions, because without a resilient workforce you cannot expect to sustain a resilient business</a:t>
            </a:r>
          </a:p>
          <a:p>
            <a:endParaRPr lang="en-US" dirty="0" smtClean="0"/>
          </a:p>
          <a:p>
            <a:endParaRPr lang="en-IN" sz="1400" b="0" i="0" kern="1200" dirty="0" smtClean="0">
              <a:solidFill>
                <a:schemeClr val="tx1"/>
              </a:solidFill>
              <a:effectLst/>
              <a:latin typeface="+mn-lt"/>
              <a:ea typeface="+mn-ea"/>
              <a:cs typeface="+mn-cs"/>
            </a:endParaRPr>
          </a:p>
          <a:p>
            <a:r>
              <a:rPr lang="en-IN" sz="1400" b="0" i="0" kern="1200" dirty="0" smtClean="0">
                <a:solidFill>
                  <a:schemeClr val="tx1"/>
                </a:solidFill>
                <a:effectLst/>
                <a:latin typeface="+mn-lt"/>
                <a:ea typeface="+mn-ea"/>
                <a:cs typeface="+mn-cs"/>
              </a:rPr>
              <a:t>The benefits of resilience are clear and enable organizations to:</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Adapt/improvise successfully to unforeseen and disruptive changing environments</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Gain a competitive edge by identifying gaps and taking advantage of  opportunities </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Be more agile and innovative by learning from trends</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reduce costs and increase efficiency by avoiding potential pitfalls</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Obtain a better understanding of risks and opportunities</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Preserve and improve their reputation by being seen as vigilant and  robust</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Engender trust amongst external clients and internally amongst staff</a:t>
            </a:r>
          </a:p>
          <a:p>
            <a:pPr marL="285750" indent="-285750">
              <a:buFont typeface="Wingdings" panose="05000000000000000000" pitchFamily="2" charset="2"/>
              <a:buChar char="q"/>
            </a:pPr>
            <a:r>
              <a:rPr lang="en-IN" sz="1400" b="0" i="0" kern="1200" dirty="0" smtClean="0">
                <a:solidFill>
                  <a:schemeClr val="tx1"/>
                </a:solidFill>
                <a:effectLst/>
                <a:latin typeface="+mn-lt"/>
                <a:ea typeface="+mn-ea"/>
                <a:cs typeface="+mn-cs"/>
              </a:rPr>
              <a:t>Cultivate a culture of shared purpose and values</a:t>
            </a:r>
          </a:p>
          <a:p>
            <a:endParaRPr lang="en-IN" dirty="0" smtClean="0">
              <a:effectLst/>
            </a:endParaRPr>
          </a:p>
          <a:p>
            <a:endParaRPr lang="en-IN" dirty="0" smtClean="0">
              <a:effectLst/>
            </a:endParaRPr>
          </a:p>
          <a:p>
            <a:r>
              <a:rPr lang="en-IN" dirty="0" smtClean="0">
                <a:effectLst/>
              </a:rPr>
              <a:t>For a distributed software solution to be </a:t>
            </a:r>
            <a:r>
              <a:rPr lang="en-IN" b="1" dirty="0" smtClean="0">
                <a:effectLst/>
              </a:rPr>
              <a:t>resilient</a:t>
            </a:r>
            <a:r>
              <a:rPr lang="en-IN" dirty="0" smtClean="0">
                <a:effectLst/>
              </a:rPr>
              <a:t>, all prerequisite layers supporting this solution must be resilient. These layers are typically the networks, firewalls, load balancers, network switches, operating systems, installed software (such as IBM WebSphere Application Server), and the hosted software solution that might be distributed over a large number of hosts.</a:t>
            </a:r>
          </a:p>
          <a:p>
            <a:endParaRPr lang="en-US" dirty="0"/>
          </a:p>
        </p:txBody>
      </p:sp>
      <p:sp>
        <p:nvSpPr>
          <p:cNvPr id="4" name="Slide Number Placeholder 3"/>
          <p:cNvSpPr>
            <a:spLocks noGrp="1"/>
          </p:cNvSpPr>
          <p:nvPr>
            <p:ph type="sldNum" sz="quarter" idx="10"/>
          </p:nvPr>
        </p:nvSpPr>
        <p:spPr/>
        <p:txBody>
          <a:bodyPr/>
          <a:lstStyle/>
          <a:p>
            <a:pPr>
              <a:defRPr/>
            </a:pPr>
            <a:fld id="{DA158527-55D2-4491-A481-82DAFC91458B}" type="slidenum">
              <a:rPr lang="en-US" smtClean="0"/>
              <a:pPr>
                <a:defRPr/>
              </a:pPr>
              <a:t>12</a:t>
            </a:fld>
            <a:endParaRPr lang="en-US"/>
          </a:p>
        </p:txBody>
      </p:sp>
    </p:spTree>
    <p:extLst>
      <p:ext uri="{BB962C8B-B14F-4D97-AF65-F5344CB8AC3E}">
        <p14:creationId xmlns:p14="http://schemas.microsoft.com/office/powerpoint/2010/main" val="1827431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 y="-1"/>
            <a:ext cx="12349511" cy="69500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2669" y="1203589"/>
            <a:ext cx="8168607" cy="2725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2" name="Title 1"/>
          <p:cNvSpPr>
            <a:spLocks noGrp="1"/>
          </p:cNvSpPr>
          <p:nvPr>
            <p:ph type="title" hasCustomPrompt="1"/>
          </p:nvPr>
        </p:nvSpPr>
        <p:spPr>
          <a:xfrm>
            <a:off x="272606" y="1202285"/>
            <a:ext cx="8168670" cy="2734211"/>
          </a:xfrm>
          <a:noFill/>
        </p:spPr>
        <p:txBody>
          <a:bodyPr tIns="91440" bIns="91440" anchor="t" anchorCtr="0"/>
          <a:lstStyle>
            <a:lvl1pPr>
              <a:defRPr sz="7147"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146735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04" y="2112155"/>
            <a:ext cx="11799192" cy="1820333"/>
          </a:xfrm>
          <a:noFill/>
        </p:spPr>
        <p:txBody>
          <a:bodyPr tIns="91440" bIns="91440" anchor="t" anchorCtr="0"/>
          <a:lstStyle>
            <a:lvl1pPr>
              <a:defRPr sz="8736"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1073051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04" y="2112155"/>
            <a:ext cx="11799192" cy="1820333"/>
          </a:xfrm>
          <a:noFill/>
        </p:spPr>
        <p:txBody>
          <a:bodyPr tIns="91440" bIns="91440" anchor="t" anchorCtr="0"/>
          <a:lstStyle>
            <a:lvl1pPr>
              <a:defRPr sz="8736"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260745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04" y="2112155"/>
            <a:ext cx="11799192" cy="1820333"/>
          </a:xfrm>
          <a:noFill/>
        </p:spPr>
        <p:txBody>
          <a:bodyPr tIns="91440" bIns="91440" anchor="t" anchorCtr="0"/>
          <a:lstStyle>
            <a:lvl1pPr algn="l" defTabSz="925891" rtl="0" eaLnBrk="1" latinLnBrk="0" hangingPunct="1">
              <a:lnSpc>
                <a:spcPct val="90000"/>
              </a:lnSpc>
              <a:spcBef>
                <a:spcPct val="0"/>
              </a:spcBef>
              <a:buNone/>
              <a:defRPr lang="en-US" sz="873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214636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04" y="2112155"/>
            <a:ext cx="11799192" cy="1820333"/>
          </a:xfrm>
          <a:noFill/>
        </p:spPr>
        <p:txBody>
          <a:bodyPr tIns="91440" bIns="91440" anchor="t" anchorCtr="0"/>
          <a:lstStyle>
            <a:lvl1pPr algn="l" defTabSz="925891" rtl="0" eaLnBrk="1" latinLnBrk="0" hangingPunct="1">
              <a:lnSpc>
                <a:spcPct val="90000"/>
              </a:lnSpc>
              <a:spcBef>
                <a:spcPct val="0"/>
              </a:spcBef>
              <a:buNone/>
              <a:defRPr lang="en-US" sz="873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174099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2606" y="1205142"/>
            <a:ext cx="11801538" cy="2078526"/>
          </a:xfrm>
        </p:spPr>
        <p:txBody>
          <a:bodyPr/>
          <a:lstStyle>
            <a:lvl1pPr marL="0" indent="0">
              <a:buNone/>
              <a:defRPr/>
            </a:lvl1pPr>
            <a:lvl2pPr marL="28365" indent="0">
              <a:buNone/>
              <a:defRPr sz="1986"/>
            </a:lvl2pPr>
            <a:lvl3pPr marL="222194" indent="0">
              <a:buNone/>
              <a:defRPr sz="1986"/>
            </a:lvl3pPr>
            <a:lvl4pPr marL="472752" indent="0">
              <a:buNone/>
              <a:defRPr sz="1787"/>
            </a:lvl4pPr>
            <a:lvl5pPr marL="734342" indent="0">
              <a:buNone/>
              <a:defRPr sz="178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37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2606" y="1205142"/>
            <a:ext cx="11801538" cy="2078526"/>
          </a:xfrm>
        </p:spPr>
        <p:txBody>
          <a:bodyPr/>
          <a:lstStyle>
            <a:lvl1pPr marL="0" indent="0">
              <a:buNone/>
              <a:defRPr>
                <a:gradFill>
                  <a:gsLst>
                    <a:gs pos="2920">
                      <a:schemeClr val="tx2"/>
                    </a:gs>
                    <a:gs pos="39000">
                      <a:schemeClr val="tx2"/>
                    </a:gs>
                  </a:gsLst>
                  <a:lin ang="5400000" scaled="0"/>
                </a:gradFill>
              </a:defRPr>
            </a:lvl1pPr>
            <a:lvl2pPr marL="28365" indent="0">
              <a:buNone/>
              <a:defRPr sz="1986"/>
            </a:lvl2pPr>
            <a:lvl3pPr marL="222194" indent="0">
              <a:buNone/>
              <a:defRPr sz="1986"/>
            </a:lvl3pPr>
            <a:lvl4pPr marL="472752" indent="0">
              <a:buNone/>
              <a:defRPr sz="1787"/>
            </a:lvl4pPr>
            <a:lvl5pPr marL="734342" indent="0">
              <a:buNone/>
              <a:defRPr sz="178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159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2604" y="1205142"/>
            <a:ext cx="11799192" cy="2280053"/>
          </a:xfrm>
        </p:spPr>
        <p:txBody>
          <a:bodyPr>
            <a:spAutoFit/>
          </a:bodyPr>
          <a:lstStyle>
            <a:lvl3pPr>
              <a:defRPr sz="2383"/>
            </a:lvl3pPr>
            <a:lvl4pPr>
              <a:defRPr sz="1986"/>
            </a:lvl4pPr>
            <a:lvl5pPr>
              <a:defRPr sz="198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113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2604" y="1205142"/>
            <a:ext cx="11799192" cy="2280053"/>
          </a:xfrm>
        </p:spPr>
        <p:txBody>
          <a:bodyPr>
            <a:spAutoFit/>
          </a:bodyPr>
          <a:lstStyle>
            <a:lvl1pPr>
              <a:buClr>
                <a:schemeClr val="tx2"/>
              </a:buClr>
              <a:defRPr>
                <a:gradFill>
                  <a:gsLst>
                    <a:gs pos="13869">
                      <a:schemeClr val="tx2"/>
                    </a:gs>
                    <a:gs pos="42000">
                      <a:schemeClr val="tx2"/>
                    </a:gs>
                  </a:gsLst>
                  <a:lin ang="5400000" scaled="0"/>
                </a:gradFill>
              </a:defRPr>
            </a:lvl1pPr>
            <a:lvl3pPr>
              <a:defRPr sz="2383"/>
            </a:lvl3pPr>
            <a:lvl4pPr>
              <a:defRPr sz="1986"/>
            </a:lvl4pPr>
            <a:lvl5pPr>
              <a:defRPr sz="198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09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2606" y="1205142"/>
            <a:ext cx="5445780" cy="2586070"/>
          </a:xfrm>
        </p:spPr>
        <p:txBody>
          <a:bodyPr wrap="square">
            <a:spAutoFit/>
          </a:bodyPr>
          <a:lstStyle>
            <a:lvl1pPr marL="0" indent="0">
              <a:spcBef>
                <a:spcPts val="1215"/>
              </a:spcBef>
              <a:buClr>
                <a:schemeClr val="tx1"/>
              </a:buClr>
              <a:buFont typeface="Wingdings" pitchFamily="2" charset="2"/>
              <a:buNone/>
              <a:defRPr sz="3573"/>
            </a:lvl1pPr>
            <a:lvl2pPr marL="0" indent="0">
              <a:buNone/>
              <a:defRPr sz="1986"/>
            </a:lvl2pPr>
            <a:lvl3pPr marL="230072" indent="0">
              <a:buNone/>
              <a:tabLst/>
              <a:defRPr sz="1986"/>
            </a:lvl3pPr>
            <a:lvl4pPr marL="456994" indent="0">
              <a:buNone/>
              <a:defRPr/>
            </a:lvl4pPr>
            <a:lvl5pPr marL="6807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26018" y="1205142"/>
            <a:ext cx="5445780" cy="2586070"/>
          </a:xfrm>
        </p:spPr>
        <p:txBody>
          <a:bodyPr wrap="square">
            <a:spAutoFit/>
          </a:bodyPr>
          <a:lstStyle>
            <a:lvl1pPr marL="0" indent="0">
              <a:spcBef>
                <a:spcPts val="1215"/>
              </a:spcBef>
              <a:buClr>
                <a:schemeClr val="tx1"/>
              </a:buClr>
              <a:buFont typeface="Wingdings" pitchFamily="2" charset="2"/>
              <a:buNone/>
              <a:defRPr sz="3573"/>
            </a:lvl1pPr>
            <a:lvl2pPr marL="0" indent="0">
              <a:buNone/>
              <a:defRPr sz="1986"/>
            </a:lvl2pPr>
            <a:lvl3pPr marL="230072" indent="0">
              <a:buNone/>
              <a:tabLst/>
              <a:defRPr sz="1986"/>
            </a:lvl3pPr>
            <a:lvl4pPr marL="456994" indent="0">
              <a:buNone/>
              <a:defRPr/>
            </a:lvl4pPr>
            <a:lvl5pPr marL="6807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028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0595976" y="208831"/>
            <a:ext cx="1397099" cy="904006"/>
          </a:xfrm>
          <a:prstGeom prst="rect">
            <a:avLst/>
          </a:prstGeom>
          <a:noFill/>
          <a:ln w="9525">
            <a:noFill/>
            <a:miter lim="800000"/>
            <a:headEnd/>
            <a:tailEnd/>
          </a:ln>
        </p:spPr>
      </p:pic>
      <p:sp>
        <p:nvSpPr>
          <p:cNvPr id="4" name="TextBox 16"/>
          <p:cNvSpPr txBox="1"/>
          <p:nvPr userDrawn="1"/>
        </p:nvSpPr>
        <p:spPr>
          <a:xfrm>
            <a:off x="11624310" y="6540542"/>
            <a:ext cx="617220" cy="326770"/>
          </a:xfrm>
          <a:prstGeom prst="rect">
            <a:avLst/>
          </a:prstGeom>
          <a:noFill/>
        </p:spPr>
        <p:txBody>
          <a:bodyPr lIns="110249" tIns="55125" rIns="110249" bIns="55125" anchor="ctr">
            <a:spAutoFit/>
          </a:bodyPr>
          <a:lstStyle/>
          <a:p>
            <a:pPr algn="ctr">
              <a:defRPr/>
            </a:pPr>
            <a:fld id="{D2FF584B-C88C-4411-984A-6427B0C91A19}" type="slidenum">
              <a:rPr lang="en-US" sz="1400">
                <a:latin typeface="Calibri" pitchFamily="34" charset="0"/>
              </a:rPr>
              <a:pPr algn="ctr">
                <a:defRPr/>
              </a:pPr>
              <a:t>‹#›</a:t>
            </a:fld>
            <a:endParaRPr lang="en-US" sz="1400" dirty="0">
              <a:latin typeface="Calibri" pitchFamily="34" charset="0"/>
            </a:endParaRPr>
          </a:p>
        </p:txBody>
      </p:sp>
      <p:sp>
        <p:nvSpPr>
          <p:cNvPr id="5"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6"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900">
                <a:solidFill>
                  <a:schemeClr val="tx1">
                    <a:tint val="75000"/>
                  </a:schemeClr>
                </a:solidFill>
                <a:latin typeface="Segoe UI" panose="020B0502040204020203" pitchFamily="34" charset="0"/>
                <a:cs typeface="Segoe UI" panose="020B0502040204020203" pitchFamily="34" charset="0"/>
              </a:defRPr>
            </a:lvl1pPr>
          </a:lstStyle>
          <a:p>
            <a:pPr>
              <a:defRPr/>
            </a:pPr>
            <a:fld id="{019164D7-1688-4482-BCBF-BB84A53684BE}" type="slidenum">
              <a:rPr lang="en-US"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2606" y="1205142"/>
            <a:ext cx="5445780" cy="2586070"/>
          </a:xfrm>
        </p:spPr>
        <p:txBody>
          <a:bodyPr wrap="square">
            <a:spAutoFit/>
          </a:bodyPr>
          <a:lstStyle>
            <a:lvl1pPr marL="0" indent="0">
              <a:spcBef>
                <a:spcPts val="1215"/>
              </a:spcBef>
              <a:buClr>
                <a:schemeClr val="tx1"/>
              </a:buClr>
              <a:buFont typeface="Wingdings" pitchFamily="2" charset="2"/>
              <a:buNone/>
              <a:defRPr sz="3573">
                <a:gradFill>
                  <a:gsLst>
                    <a:gs pos="5109">
                      <a:schemeClr val="tx2"/>
                    </a:gs>
                    <a:gs pos="25000">
                      <a:schemeClr val="tx2"/>
                    </a:gs>
                  </a:gsLst>
                  <a:lin ang="5400000" scaled="0"/>
                </a:gradFill>
              </a:defRPr>
            </a:lvl1pPr>
            <a:lvl2pPr marL="0" indent="0">
              <a:buNone/>
              <a:defRPr sz="1986"/>
            </a:lvl2pPr>
            <a:lvl3pPr marL="230072" indent="0">
              <a:buNone/>
              <a:tabLst/>
              <a:defRPr sz="1986"/>
            </a:lvl3pPr>
            <a:lvl4pPr marL="456994" indent="0">
              <a:buNone/>
              <a:defRPr/>
            </a:lvl4pPr>
            <a:lvl5pPr marL="6807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26018" y="1205142"/>
            <a:ext cx="5445780" cy="2586070"/>
          </a:xfrm>
        </p:spPr>
        <p:txBody>
          <a:bodyPr wrap="square">
            <a:spAutoFit/>
          </a:bodyPr>
          <a:lstStyle>
            <a:lvl1pPr marL="0" indent="0">
              <a:spcBef>
                <a:spcPts val="1215"/>
              </a:spcBef>
              <a:buClr>
                <a:schemeClr val="tx1"/>
              </a:buClr>
              <a:buFont typeface="Wingdings" pitchFamily="2" charset="2"/>
              <a:buNone/>
              <a:defRPr sz="3573">
                <a:gradFill>
                  <a:gsLst>
                    <a:gs pos="100000">
                      <a:schemeClr val="tx2"/>
                    </a:gs>
                    <a:gs pos="0">
                      <a:schemeClr val="tx2"/>
                    </a:gs>
                  </a:gsLst>
                  <a:lin ang="5400000" scaled="0"/>
                </a:gradFill>
              </a:defRPr>
            </a:lvl1pPr>
            <a:lvl2pPr marL="0" indent="0">
              <a:buNone/>
              <a:defRPr sz="1986"/>
            </a:lvl2pPr>
            <a:lvl3pPr marL="230072" indent="0">
              <a:buNone/>
              <a:tabLst/>
              <a:defRPr sz="1986"/>
            </a:lvl3pPr>
            <a:lvl4pPr marL="456994" indent="0">
              <a:buNone/>
              <a:defRPr/>
            </a:lvl4pPr>
            <a:lvl5pPr marL="68076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967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2606" y="1205142"/>
            <a:ext cx="5445780" cy="2653303"/>
          </a:xfrm>
        </p:spPr>
        <p:txBody>
          <a:bodyPr wrap="square">
            <a:spAutoFit/>
          </a:bodyPr>
          <a:lstStyle>
            <a:lvl1pPr marL="285228" indent="-285228">
              <a:spcBef>
                <a:spcPts val="1215"/>
              </a:spcBef>
              <a:buClr>
                <a:schemeClr val="tx1"/>
              </a:buClr>
              <a:buFontTx/>
              <a:buBlip>
                <a:blip r:embed="rId2"/>
              </a:buBlip>
              <a:defRPr sz="3573"/>
            </a:lvl1pPr>
            <a:lvl2pPr marL="527264" indent="-231482">
              <a:defRPr sz="2383"/>
            </a:lvl2pPr>
            <a:lvl3pPr marL="694447" indent="-167181">
              <a:tabLst/>
              <a:defRPr sz="1986"/>
            </a:lvl3pPr>
            <a:lvl4pPr marL="874487" indent="-180041">
              <a:defRPr/>
            </a:lvl4pPr>
            <a:lvl5pPr marL="1041669" indent="-1671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26018" y="1205142"/>
            <a:ext cx="5445780" cy="2653303"/>
          </a:xfrm>
        </p:spPr>
        <p:txBody>
          <a:bodyPr wrap="square">
            <a:spAutoFit/>
          </a:bodyPr>
          <a:lstStyle>
            <a:lvl1pPr marL="285228" indent="-285228">
              <a:spcBef>
                <a:spcPts val="1215"/>
              </a:spcBef>
              <a:buClr>
                <a:schemeClr val="tx1"/>
              </a:buClr>
              <a:buFontTx/>
              <a:buBlip>
                <a:blip r:embed="rId2"/>
              </a:buBlip>
              <a:defRPr sz="3573"/>
            </a:lvl1pPr>
            <a:lvl2pPr marL="527264" indent="-231482">
              <a:defRPr sz="2383"/>
            </a:lvl2pPr>
            <a:lvl3pPr marL="694447" indent="-167181">
              <a:tabLst/>
              <a:defRPr sz="1986"/>
            </a:lvl3pPr>
            <a:lvl4pPr marL="874487" indent="-180041">
              <a:defRPr/>
            </a:lvl4pPr>
            <a:lvl5pPr marL="1041669" indent="-1671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2441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2606" y="1205142"/>
            <a:ext cx="5445780" cy="2653303"/>
          </a:xfrm>
        </p:spPr>
        <p:txBody>
          <a:bodyPr wrap="square">
            <a:spAutoFit/>
          </a:bodyPr>
          <a:lstStyle>
            <a:lvl1pPr marL="285228" indent="-285228">
              <a:spcBef>
                <a:spcPts val="1215"/>
              </a:spcBef>
              <a:buClr>
                <a:schemeClr val="tx2"/>
              </a:buClr>
              <a:buFontTx/>
              <a:buBlip>
                <a:blip r:embed="rId2"/>
              </a:buBlip>
              <a:defRPr sz="3573">
                <a:gradFill>
                  <a:gsLst>
                    <a:gs pos="5109">
                      <a:schemeClr val="tx2"/>
                    </a:gs>
                    <a:gs pos="100000">
                      <a:schemeClr val="tx2"/>
                    </a:gs>
                  </a:gsLst>
                  <a:lin ang="5400000" scaled="0"/>
                </a:gradFill>
              </a:defRPr>
            </a:lvl1pPr>
            <a:lvl2pPr marL="527264" indent="-231482">
              <a:defRPr sz="2383"/>
            </a:lvl2pPr>
            <a:lvl3pPr marL="694447" indent="-167181">
              <a:tabLst/>
              <a:defRPr sz="1986"/>
            </a:lvl3pPr>
            <a:lvl4pPr marL="874487" indent="-180041">
              <a:defRPr/>
            </a:lvl4pPr>
            <a:lvl5pPr marL="1041669" indent="-1671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26018" y="1205142"/>
            <a:ext cx="5445780" cy="2653303"/>
          </a:xfrm>
        </p:spPr>
        <p:txBody>
          <a:bodyPr wrap="square">
            <a:spAutoFit/>
          </a:bodyPr>
          <a:lstStyle>
            <a:lvl1pPr marL="285228" indent="-285228">
              <a:spcBef>
                <a:spcPts val="1215"/>
              </a:spcBef>
              <a:buClr>
                <a:schemeClr val="tx2"/>
              </a:buClr>
              <a:buFontTx/>
              <a:buBlip>
                <a:blip r:embed="rId2"/>
              </a:buBlip>
              <a:defRPr sz="3573">
                <a:gradFill>
                  <a:gsLst>
                    <a:gs pos="5109">
                      <a:schemeClr val="tx2"/>
                    </a:gs>
                    <a:gs pos="100000">
                      <a:schemeClr val="tx2"/>
                    </a:gs>
                  </a:gsLst>
                  <a:lin ang="5400000" scaled="0"/>
                </a:gradFill>
              </a:defRPr>
            </a:lvl1pPr>
            <a:lvl2pPr marL="527264" indent="-231482">
              <a:defRPr sz="2383"/>
            </a:lvl2pPr>
            <a:lvl3pPr marL="694447" indent="-167181">
              <a:tabLst/>
              <a:defRPr sz="1986"/>
            </a:lvl3pPr>
            <a:lvl4pPr marL="874487" indent="-180041">
              <a:defRPr/>
            </a:lvl4pPr>
            <a:lvl5pPr marL="1041669" indent="-1671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162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498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0484" y="1203567"/>
            <a:ext cx="11801538" cy="911744"/>
          </a:xfrm>
        </p:spPr>
        <p:txBody>
          <a:bodyPr/>
          <a:lstStyle>
            <a:lvl1pPr>
              <a:defRPr sz="7147" baseline="0"/>
            </a:lvl1pPr>
          </a:lstStyle>
          <a:p>
            <a:r>
              <a:rPr lang="en-US" smtClean="0"/>
              <a:t>Click to edit Master title style</a:t>
            </a:r>
            <a:endParaRPr lang="en-US" dirty="0"/>
          </a:p>
        </p:txBody>
      </p:sp>
    </p:spTree>
    <p:extLst>
      <p:ext uri="{BB962C8B-B14F-4D97-AF65-F5344CB8AC3E}">
        <p14:creationId xmlns:p14="http://schemas.microsoft.com/office/powerpoint/2010/main" val="61528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97580" y="2112154"/>
            <a:ext cx="8158957" cy="1817178"/>
          </a:xfrm>
        </p:spPr>
        <p:txBody>
          <a:bodyPr/>
          <a:lstStyle>
            <a:lvl1pPr>
              <a:defRPr sz="5956" baseline="0"/>
            </a:lvl1pPr>
          </a:lstStyle>
          <a:p>
            <a:r>
              <a:rPr lang="en-US" smtClean="0"/>
              <a:t>Click to edit Master title style</a:t>
            </a:r>
            <a:endParaRPr lang="en-US" dirty="0"/>
          </a:p>
        </p:txBody>
      </p:sp>
    </p:spTree>
    <p:extLst>
      <p:ext uri="{BB962C8B-B14F-4D97-AF65-F5344CB8AC3E}">
        <p14:creationId xmlns:p14="http://schemas.microsoft.com/office/powerpoint/2010/main" val="300205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97580" y="2112154"/>
            <a:ext cx="8158957" cy="1817178"/>
          </a:xfrm>
        </p:spPr>
        <p:txBody>
          <a:bodyPr/>
          <a:lstStyle>
            <a:lvl1pPr>
              <a:defRPr sz="5956" baseline="0"/>
            </a:lvl1pPr>
          </a:lstStyle>
          <a:p>
            <a:r>
              <a:rPr lang="en-US" smtClean="0"/>
              <a:t>Click to edit Master title style</a:t>
            </a:r>
            <a:endParaRPr lang="en-US" dirty="0"/>
          </a:p>
        </p:txBody>
      </p:sp>
    </p:spTree>
    <p:extLst>
      <p:ext uri="{BB962C8B-B14F-4D97-AF65-F5344CB8AC3E}">
        <p14:creationId xmlns:p14="http://schemas.microsoft.com/office/powerpoint/2010/main" val="3659071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0235" y="1194169"/>
            <a:ext cx="9983930" cy="911744"/>
          </a:xfrm>
        </p:spPr>
        <p:txBody>
          <a:bodyPr/>
          <a:lstStyle>
            <a:lvl1pPr marL="231649" indent="-231649">
              <a:defRPr sz="5956"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18385" y="5093463"/>
            <a:ext cx="5445781" cy="1064779"/>
          </a:xfrm>
        </p:spPr>
        <p:txBody>
          <a:bodyPr/>
          <a:lstStyle>
            <a:lvl1pPr marL="0" indent="0">
              <a:spcBef>
                <a:spcPts val="0"/>
              </a:spcBef>
              <a:buNone/>
              <a:defRPr sz="317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7980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0235" y="2112156"/>
            <a:ext cx="9983930" cy="911744"/>
          </a:xfrm>
        </p:spPr>
        <p:txBody>
          <a:bodyPr/>
          <a:lstStyle>
            <a:lvl1pPr marL="280499" indent="-280499">
              <a:tabLst>
                <a:tab pos="280499" algn="l"/>
              </a:tabLst>
              <a:defRPr sz="5956"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18385" y="4837907"/>
            <a:ext cx="5445781" cy="1064779"/>
          </a:xfrm>
        </p:spPr>
        <p:txBody>
          <a:bodyPr/>
          <a:lstStyle>
            <a:lvl1pPr marL="0" indent="0">
              <a:spcBef>
                <a:spcPts val="0"/>
              </a:spcBef>
              <a:buNone/>
              <a:defRPr sz="317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25523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0484" y="2415017"/>
            <a:ext cx="11799192" cy="927113"/>
          </a:xfrm>
        </p:spPr>
        <p:txBody>
          <a:bodyPr/>
          <a:lstStyle>
            <a:lvl1pPr marL="0" indent="0">
              <a:buNone/>
              <a:defRPr sz="5361">
                <a:gradFill>
                  <a:gsLst>
                    <a:gs pos="3333">
                      <a:schemeClr val="tx1"/>
                    </a:gs>
                    <a:gs pos="39000">
                      <a:schemeClr val="tx1"/>
                    </a:gs>
                  </a:gsLst>
                  <a:lin ang="5400000" scaled="0"/>
                </a:gradFill>
              </a:defRPr>
            </a:lvl1pPr>
            <a:lvl2pPr marL="0" indent="0">
              <a:buFontTx/>
              <a:buNone/>
              <a:defRPr sz="1986"/>
            </a:lvl2pPr>
            <a:lvl3pPr marL="226922" indent="0">
              <a:buNone/>
              <a:defRPr/>
            </a:lvl3pPr>
            <a:lvl4pPr marL="453842" indent="0">
              <a:buNone/>
              <a:defRPr/>
            </a:lvl4pPr>
            <a:lvl5pPr marL="680763" indent="0">
              <a:buNone/>
              <a:defRPr/>
            </a:lvl5pPr>
          </a:lstStyle>
          <a:p>
            <a:pPr lvl="0"/>
            <a:r>
              <a:rPr lang="en-US" smtClean="0"/>
              <a:t>Click to edit Master text styles</a:t>
            </a:r>
          </a:p>
        </p:txBody>
      </p:sp>
      <p:sp>
        <p:nvSpPr>
          <p:cNvPr id="4" name="Title 1"/>
          <p:cNvSpPr>
            <a:spLocks noGrp="1"/>
          </p:cNvSpPr>
          <p:nvPr>
            <p:ph type="title"/>
          </p:nvPr>
        </p:nvSpPr>
        <p:spPr>
          <a:xfrm>
            <a:off x="280484" y="1203567"/>
            <a:ext cx="11801538" cy="911744"/>
          </a:xfrm>
        </p:spPr>
        <p:txBody>
          <a:bodyPr/>
          <a:lstStyle>
            <a:lvl1pPr>
              <a:defRPr sz="714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2796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extBox 16"/>
          <p:cNvSpPr txBox="1"/>
          <p:nvPr userDrawn="1"/>
        </p:nvSpPr>
        <p:spPr>
          <a:xfrm>
            <a:off x="11624310" y="6540542"/>
            <a:ext cx="617220" cy="326770"/>
          </a:xfrm>
          <a:prstGeom prst="rect">
            <a:avLst/>
          </a:prstGeom>
          <a:noFill/>
        </p:spPr>
        <p:txBody>
          <a:bodyPr lIns="110249" tIns="55125" rIns="110249" bIns="55125" anchor="ctr">
            <a:spAutoFit/>
          </a:bodyPr>
          <a:lstStyle/>
          <a:p>
            <a:pPr algn="ctr">
              <a:defRPr/>
            </a:pPr>
            <a:fld id="{D2FF584B-C88C-4411-984A-6427B0C91A19}" type="slidenum">
              <a:rPr lang="en-US" sz="1400">
                <a:latin typeface="Calibri" pitchFamily="34" charset="0"/>
              </a:rPr>
              <a:pPr algn="ctr">
                <a:defRPr/>
              </a:pPr>
              <a:t>‹#›</a:t>
            </a:fld>
            <a:endParaRPr lang="en-US" sz="1400" dirty="0">
              <a:latin typeface="Calibri" pitchFamily="34" charset="0"/>
            </a:endParaRPr>
          </a:p>
        </p:txBody>
      </p:sp>
      <p:pic>
        <p:nvPicPr>
          <p:cNvPr id="9"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0595976" y="208831"/>
            <a:ext cx="1397099" cy="904006"/>
          </a:xfrm>
          <a:prstGeom prst="rect">
            <a:avLst/>
          </a:prstGeom>
          <a:noFill/>
          <a:ln w="9525">
            <a:noFill/>
            <a:miter lim="800000"/>
            <a:headEnd/>
            <a:tailEnd/>
          </a:ln>
        </p:spPr>
      </p:pic>
      <p:sp>
        <p:nvSpPr>
          <p:cNvPr id="4"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5"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900">
                <a:solidFill>
                  <a:schemeClr val="tx1">
                    <a:tint val="75000"/>
                  </a:schemeClr>
                </a:solidFill>
                <a:latin typeface="Segoe UI" panose="020B0502040204020203" pitchFamily="34" charset="0"/>
                <a:cs typeface="Segoe UI" panose="020B0502040204020203" pitchFamily="34" charset="0"/>
              </a:defRPr>
            </a:lvl1pPr>
          </a:lstStyle>
          <a:p>
            <a:pPr>
              <a:defRPr/>
            </a:pPr>
            <a:fld id="{019164D7-1688-4482-BCBF-BB84A53684BE}"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992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880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685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7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2604" y="1205143"/>
            <a:ext cx="11799192" cy="2494144"/>
          </a:xfrm>
          <a:prstGeom prst="rect">
            <a:avLst/>
          </a:prstGeom>
        </p:spPr>
        <p:txBody>
          <a:bodyPr/>
          <a:lstStyle>
            <a:lvl1pPr marL="288379" indent="-288379">
              <a:buClr>
                <a:schemeClr val="tx1"/>
              </a:buClr>
              <a:buSzPct val="90000"/>
              <a:buFont typeface="Wingdings" panose="05000000000000000000" pitchFamily="2" charset="2"/>
              <a:buChar char="§"/>
              <a:defRPr sz="3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7302" indent="-278924">
              <a:buClr>
                <a:schemeClr val="tx1"/>
              </a:buClr>
              <a:buSzPct val="90000"/>
              <a:buFont typeface="Wingdings" panose="05000000000000000000" pitchFamily="2" charset="2"/>
              <a:buChar char="§"/>
              <a:defRPr sz="317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5681" indent="-288379">
              <a:buClr>
                <a:schemeClr val="tx1"/>
              </a:buClr>
              <a:buSzPct val="90000"/>
              <a:buFont typeface="Wingdings" panose="05000000000000000000" pitchFamily="2" charset="2"/>
              <a:buChar char="§"/>
              <a:defRPr sz="278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2603" indent="-226922">
              <a:buClr>
                <a:schemeClr val="tx1"/>
              </a:buClr>
              <a:buSzPct val="90000"/>
              <a:buFont typeface="Wingdings" panose="05000000000000000000" pitchFamily="2" charset="2"/>
              <a:buChar char="§"/>
              <a:defRPr sz="238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09523" indent="-226922">
              <a:buClr>
                <a:schemeClr val="tx1"/>
              </a:buClr>
              <a:buSzPct val="90000"/>
              <a:buFont typeface="Wingdings" panose="05000000000000000000" pitchFamily="2" charset="2"/>
              <a:buChar char="§"/>
              <a:defRPr sz="1986">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22639"/>
            <a:ext cx="12344401" cy="627438"/>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73"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713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2604" y="1205143"/>
            <a:ext cx="11799192" cy="2494144"/>
          </a:xfrm>
          <a:prstGeom prst="rect">
            <a:avLst/>
          </a:prstGeom>
        </p:spPr>
        <p:txBody>
          <a:bodyPr/>
          <a:lstStyle>
            <a:lvl1pPr marL="288379" indent="-288379">
              <a:buClr>
                <a:schemeClr val="tx1"/>
              </a:buClr>
              <a:buSzPct val="90000"/>
              <a:buFont typeface="Wingdings" panose="05000000000000000000" pitchFamily="2" charset="2"/>
              <a:buChar char="§"/>
              <a:defRPr sz="357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7302" indent="-278924">
              <a:buClr>
                <a:schemeClr val="tx1"/>
              </a:buClr>
              <a:buSzPct val="90000"/>
              <a:buFont typeface="Wingdings" panose="05000000000000000000" pitchFamily="2" charset="2"/>
              <a:buChar char="§"/>
              <a:defRPr sz="317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5681" indent="-288379">
              <a:buClr>
                <a:schemeClr val="tx1"/>
              </a:buClr>
              <a:buSzPct val="90000"/>
              <a:buFont typeface="Wingdings" panose="05000000000000000000" pitchFamily="2" charset="2"/>
              <a:buChar char="§"/>
              <a:defRPr sz="278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2603" indent="-226922">
              <a:buClr>
                <a:schemeClr val="tx1"/>
              </a:buClr>
              <a:buSzPct val="90000"/>
              <a:buFont typeface="Wingdings" panose="05000000000000000000" pitchFamily="2" charset="2"/>
              <a:buChar char="§"/>
              <a:defRPr sz="238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09523" indent="-226922">
              <a:buClr>
                <a:schemeClr val="tx1"/>
              </a:buClr>
              <a:buSzPct val="90000"/>
              <a:buFont typeface="Wingdings" panose="05000000000000000000" pitchFamily="2" charset="2"/>
              <a:buChar char="§"/>
              <a:defRPr sz="1986">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22095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62"/>
            </a:lvl1pPr>
          </a:lstStyle>
          <a:p>
            <a:r>
              <a:rPr lang="en-US" dirty="0" smtClean="0"/>
              <a:t>Click to edit Master title style</a:t>
            </a:r>
            <a:endParaRPr lang="en-US" dirty="0"/>
          </a:p>
        </p:txBody>
      </p:sp>
    </p:spTree>
    <p:extLst>
      <p:ext uri="{BB962C8B-B14F-4D97-AF65-F5344CB8AC3E}">
        <p14:creationId xmlns:p14="http://schemas.microsoft.com/office/powerpoint/2010/main" val="1971615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21" y="263280"/>
            <a:ext cx="9076300" cy="1090329"/>
          </a:xfrm>
        </p:spPr>
        <p:txBody>
          <a:bodyPr lIns="146125" tIns="91329" rIns="146125" bIns="91329"/>
          <a:lstStyle>
            <a:lvl1pPr>
              <a:lnSpc>
                <a:spcPts val="6253"/>
              </a:lnSpc>
              <a:defRPr sz="5162"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11655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607" y="263280"/>
            <a:ext cx="9076300" cy="1090329"/>
          </a:xfrm>
        </p:spPr>
        <p:txBody>
          <a:bodyPr lIns="146304" tIns="91440" rIns="146304" bIns="91440"/>
          <a:lstStyle>
            <a:lvl1pPr>
              <a:lnSpc>
                <a:spcPts val="6253"/>
              </a:lnSpc>
              <a:defRPr sz="476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72604" y="2112154"/>
            <a:ext cx="9076301" cy="2800074"/>
          </a:xfrm>
        </p:spPr>
        <p:txBody>
          <a:bodyPr/>
          <a:lstStyle>
            <a:lvl1pPr marL="231649" indent="-231649">
              <a:spcBef>
                <a:spcPts val="1191"/>
              </a:spcBef>
              <a:defRPr sz="2581">
                <a:latin typeface="+mn-lt"/>
              </a:defRPr>
            </a:lvl1pPr>
            <a:lvl2pPr marL="685491" indent="-231649">
              <a:spcBef>
                <a:spcPts val="1191"/>
              </a:spcBef>
              <a:buSzPct val="100000"/>
              <a:buFont typeface="Segoe UI" pitchFamily="34" charset="0"/>
              <a:buChar char="‐"/>
              <a:defRPr/>
            </a:lvl2pPr>
            <a:lvl3pPr marL="1139333" indent="-231649">
              <a:spcBef>
                <a:spcPts val="1191"/>
              </a:spcBef>
              <a:buFont typeface="Wingdings" pitchFamily="2" charset="2"/>
              <a:buChar char="§"/>
              <a:defRPr/>
            </a:lvl3pPr>
            <a:lvl4pPr marL="1588446" indent="-340381">
              <a:spcBef>
                <a:spcPts val="1191"/>
              </a:spcBef>
              <a:buFont typeface="+mj-lt"/>
              <a:buAutoNum type="arabicPeriod"/>
              <a:defRPr/>
            </a:lvl4pPr>
            <a:lvl5pPr marL="1931980" indent="-340381">
              <a:spcBef>
                <a:spcPts val="1191"/>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553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0" name="TextBox 16"/>
          <p:cNvSpPr txBox="1"/>
          <p:nvPr userDrawn="1"/>
        </p:nvSpPr>
        <p:spPr>
          <a:xfrm>
            <a:off x="11624310" y="6540542"/>
            <a:ext cx="617220" cy="326770"/>
          </a:xfrm>
          <a:prstGeom prst="rect">
            <a:avLst/>
          </a:prstGeom>
          <a:noFill/>
        </p:spPr>
        <p:txBody>
          <a:bodyPr lIns="110249" tIns="55125" rIns="110249" bIns="55125" anchor="ctr">
            <a:spAutoFit/>
          </a:bodyPr>
          <a:lstStyle/>
          <a:p>
            <a:pPr algn="ctr">
              <a:defRPr/>
            </a:pPr>
            <a:fld id="{D2FF584B-C88C-4411-984A-6427B0C91A19}" type="slidenum">
              <a:rPr lang="en-US" sz="1400">
                <a:latin typeface="Calibri" pitchFamily="34" charset="0"/>
              </a:rPr>
              <a:pPr algn="ctr">
                <a:defRPr/>
              </a:pPr>
              <a:t>‹#›</a:t>
            </a:fld>
            <a:endParaRPr lang="en-US" sz="1400" dirty="0">
              <a:latin typeface="Calibri" pitchFamily="34" charset="0"/>
            </a:endParaRPr>
          </a:p>
        </p:txBody>
      </p:sp>
      <p:pic>
        <p:nvPicPr>
          <p:cNvPr id="32"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95976" y="208831"/>
            <a:ext cx="1397099" cy="904006"/>
          </a:xfrm>
          <a:prstGeom prst="rect">
            <a:avLst/>
          </a:prstGeom>
          <a:noFill/>
          <a:ln w="9525">
            <a:noFill/>
            <a:miter lim="800000"/>
            <a:headEnd/>
            <a:tailEnd/>
          </a:ln>
        </p:spPr>
      </p:pic>
      <p:sp>
        <p:nvSpPr>
          <p:cNvPr id="4"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5"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900">
                <a:solidFill>
                  <a:schemeClr val="tx1">
                    <a:tint val="75000"/>
                  </a:schemeClr>
                </a:solidFill>
                <a:latin typeface="Segoe UI" panose="020B0502040204020203" pitchFamily="34" charset="0"/>
                <a:cs typeface="Segoe UI" panose="020B0502040204020203" pitchFamily="34" charset="0"/>
              </a:defRPr>
            </a:lvl1pPr>
          </a:lstStyle>
          <a:p>
            <a:pPr>
              <a:defRPr/>
            </a:pPr>
            <a:fld id="{019164D7-1688-4482-BCBF-BB84A53684BE}" type="slidenum">
              <a:rPr lang="en-US" smtClean="0"/>
              <a:pPr>
                <a:defRPr/>
              </a:pPr>
              <a:t>‹#›</a:t>
            </a:fld>
            <a:endParaRPr lang="en-US" dirty="0"/>
          </a:p>
        </p:txBody>
      </p:sp>
    </p:spTree>
    <p:extLst>
      <p:ext uri="{BB962C8B-B14F-4D97-AF65-F5344CB8AC3E}">
        <p14:creationId xmlns:p14="http://schemas.microsoft.com/office/powerpoint/2010/main" val="285498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8046" y="480604"/>
            <a:ext cx="1797703" cy="385500"/>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1128" y="445950"/>
            <a:ext cx="2943374" cy="1274859"/>
          </a:xfrm>
          <a:prstGeom prst="rect">
            <a:avLst/>
          </a:prstGeom>
        </p:spPr>
      </p:pic>
    </p:spTree>
    <p:extLst>
      <p:ext uri="{BB962C8B-B14F-4D97-AF65-F5344CB8AC3E}">
        <p14:creationId xmlns:p14="http://schemas.microsoft.com/office/powerpoint/2010/main" val="75993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2"/>
            <a:ext cx="12344399" cy="6948032"/>
          </a:xfrm>
          <a:prstGeom prst="rect">
            <a:avLst/>
          </a:prstGeom>
        </p:spPr>
      </p:pic>
      <p:sp>
        <p:nvSpPr>
          <p:cNvPr id="14" name="Dark gradation bottom"/>
          <p:cNvSpPr/>
          <p:nvPr userDrawn="1"/>
        </p:nvSpPr>
        <p:spPr bwMode="gray">
          <a:xfrm flipV="1">
            <a:off x="1" y="-4"/>
            <a:ext cx="12354607" cy="695007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19" name="Dark gradation top"/>
          <p:cNvSpPr/>
          <p:nvPr userDrawn="1"/>
        </p:nvSpPr>
        <p:spPr bwMode="gray">
          <a:xfrm>
            <a:off x="0" y="-1022"/>
            <a:ext cx="12354606" cy="695007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18" name="Rectangle 17"/>
          <p:cNvSpPr/>
          <p:nvPr userDrawn="1"/>
        </p:nvSpPr>
        <p:spPr bwMode="gray">
          <a:xfrm>
            <a:off x="272605" y="2112154"/>
            <a:ext cx="6353411" cy="3634356"/>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9" name="Title 1"/>
          <p:cNvSpPr>
            <a:spLocks noGrp="1"/>
          </p:cNvSpPr>
          <p:nvPr>
            <p:ph type="title" hasCustomPrompt="1"/>
          </p:nvPr>
        </p:nvSpPr>
        <p:spPr bwMode="ltGray">
          <a:xfrm>
            <a:off x="271029" y="2112155"/>
            <a:ext cx="6354987" cy="2089753"/>
          </a:xfrm>
          <a:noFill/>
        </p:spPr>
        <p:txBody>
          <a:bodyPr vert="horz" wrap="square" lIns="146304" tIns="91440" rIns="146304" bIns="91440" rtlCol="0" anchor="t" anchorCtr="0">
            <a:noAutofit/>
          </a:bodyPr>
          <a:lstStyle>
            <a:lvl1pPr>
              <a:defRPr lang="en-US" sz="5956"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2605" y="4201910"/>
            <a:ext cx="6353411" cy="1544599"/>
          </a:xfrm>
        </p:spPr>
        <p:txBody>
          <a:bodyPr tIns="109728" bIns="109728">
            <a:noAutofit/>
          </a:bodyPr>
          <a:lstStyle>
            <a:lvl1pPr marL="0" indent="0">
              <a:spcBef>
                <a:spcPts val="0"/>
              </a:spcBef>
              <a:buNone/>
              <a:defRPr sz="317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4940" y="6143152"/>
            <a:ext cx="1541434" cy="330546"/>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0599" y="445950"/>
            <a:ext cx="2943374" cy="1274859"/>
          </a:xfrm>
          <a:prstGeom prst="rect">
            <a:avLst/>
          </a:prstGeom>
        </p:spPr>
      </p:pic>
    </p:spTree>
    <p:extLst>
      <p:ext uri="{BB962C8B-B14F-4D97-AF65-F5344CB8AC3E}">
        <p14:creationId xmlns:p14="http://schemas.microsoft.com/office/powerpoint/2010/main" val="144348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494" y="3929327"/>
            <a:ext cx="6351835" cy="1818756"/>
          </a:xfrm>
          <a:noFill/>
        </p:spPr>
        <p:txBody>
          <a:bodyPr lIns="146304" tIns="109728" rIns="146304" bIns="109728">
            <a:noAutofit/>
          </a:bodyPr>
          <a:lstStyle>
            <a:lvl1pPr marL="0" indent="0">
              <a:spcBef>
                <a:spcPts val="0"/>
              </a:spcBef>
              <a:buNone/>
              <a:defRPr sz="3573"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2669" y="2103711"/>
            <a:ext cx="8168607" cy="1825622"/>
          </a:xfrm>
          <a:noFill/>
        </p:spPr>
        <p:txBody>
          <a:bodyPr lIns="146304" tIns="91440" rIns="146304" bIns="91440" anchor="t" anchorCtr="0"/>
          <a:lstStyle>
            <a:lvl1pPr>
              <a:defRPr sz="5956"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0599" y="445950"/>
            <a:ext cx="2943374" cy="127485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4940" y="6143152"/>
            <a:ext cx="1541434" cy="330546"/>
          </a:xfrm>
          <a:prstGeom prst="rect">
            <a:avLst/>
          </a:prstGeom>
        </p:spPr>
      </p:pic>
    </p:spTree>
    <p:extLst>
      <p:ext uri="{BB962C8B-B14F-4D97-AF65-F5344CB8AC3E}">
        <p14:creationId xmlns:p14="http://schemas.microsoft.com/office/powerpoint/2010/main" val="573677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2604" y="2112154"/>
            <a:ext cx="8168672" cy="36343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9" name="Title 1"/>
          <p:cNvSpPr>
            <a:spLocks noGrp="1"/>
          </p:cNvSpPr>
          <p:nvPr>
            <p:ph type="title" hasCustomPrompt="1"/>
          </p:nvPr>
        </p:nvSpPr>
        <p:spPr>
          <a:xfrm>
            <a:off x="272669" y="2112169"/>
            <a:ext cx="8168607" cy="1817165"/>
          </a:xfrm>
          <a:noFill/>
        </p:spPr>
        <p:txBody>
          <a:bodyPr lIns="146304" tIns="91440" rIns="146304" bIns="91440" anchor="t" anchorCtr="0"/>
          <a:lstStyle>
            <a:lvl1pPr>
              <a:defRPr sz="5956"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2668" y="3930649"/>
            <a:ext cx="8168608" cy="1816390"/>
          </a:xfrm>
          <a:noFill/>
        </p:spPr>
        <p:txBody>
          <a:bodyPr lIns="146304" tIns="109728" rIns="146304" bIns="109728">
            <a:noAutofit/>
          </a:bodyPr>
          <a:lstStyle>
            <a:lvl1pPr marL="0" indent="0">
              <a:spcBef>
                <a:spcPts val="0"/>
              </a:spcBef>
              <a:buNone/>
              <a:defRPr sz="3573"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940" y="6143152"/>
            <a:ext cx="1541434" cy="330546"/>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0599" y="445950"/>
            <a:ext cx="2943374" cy="1274859"/>
          </a:xfrm>
          <a:prstGeom prst="rect">
            <a:avLst/>
          </a:prstGeom>
        </p:spPr>
      </p:pic>
    </p:spTree>
    <p:extLst>
      <p:ext uri="{BB962C8B-B14F-4D97-AF65-F5344CB8AC3E}">
        <p14:creationId xmlns:p14="http://schemas.microsoft.com/office/powerpoint/2010/main" val="265478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2669" y="1203589"/>
            <a:ext cx="8168607" cy="2725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526" tIns="145221" rIns="181526" bIns="145221" numCol="1" spcCol="0" rtlCol="0" fromWordArt="0" anchor="t" anchorCtr="0" forceAA="0" compatLnSpc="1">
            <a:prstTxWarp prst="textNoShape">
              <a:avLst/>
            </a:prstTxWarp>
            <a:noAutofit/>
          </a:bodyPr>
          <a:lstStyle/>
          <a:p>
            <a:pPr algn="ctr" defTabSz="925623">
              <a:lnSpc>
                <a:spcPct val="90000"/>
              </a:lnSpc>
            </a:pPr>
            <a:endParaRPr lang="en-US" sz="2383" dirty="0" err="1" smtClean="0">
              <a:gradFill>
                <a:gsLst>
                  <a:gs pos="0">
                    <a:srgbClr val="FFFFFF"/>
                  </a:gs>
                  <a:gs pos="100000">
                    <a:srgbClr val="FFFFFF"/>
                  </a:gs>
                </a:gsLst>
                <a:lin ang="5400000" scaled="0"/>
              </a:gradFill>
              <a:ea typeface="Segoe UI" pitchFamily="34" charset="0"/>
              <a:cs typeface="Segoe UI" pitchFamily="34" charset="0"/>
              <a:sym typeface="Arial"/>
              <a:rtl val="0"/>
            </a:endParaRPr>
          </a:p>
        </p:txBody>
      </p:sp>
      <p:sp>
        <p:nvSpPr>
          <p:cNvPr id="2" name="Title 1"/>
          <p:cNvSpPr>
            <a:spLocks noGrp="1"/>
          </p:cNvSpPr>
          <p:nvPr>
            <p:ph type="title" hasCustomPrompt="1"/>
          </p:nvPr>
        </p:nvSpPr>
        <p:spPr>
          <a:xfrm>
            <a:off x="272606" y="1202285"/>
            <a:ext cx="8168670" cy="2734211"/>
          </a:xfrm>
          <a:noFill/>
        </p:spPr>
        <p:txBody>
          <a:bodyPr tIns="91440" bIns="91440" anchor="t" anchorCtr="0"/>
          <a:lstStyle>
            <a:lvl1pPr>
              <a:defRPr sz="714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2606" y="3929334"/>
            <a:ext cx="8168660" cy="1817966"/>
          </a:xfrm>
          <a:noFill/>
        </p:spPr>
        <p:txBody>
          <a:bodyPr lIns="182880" tIns="146304" rIns="182880" bIns="146304">
            <a:noAutofit/>
          </a:bodyPr>
          <a:lstStyle>
            <a:lvl1pPr marL="0" indent="0">
              <a:spcBef>
                <a:spcPts val="0"/>
              </a:spcBef>
              <a:buNone/>
              <a:defRPr sz="3573"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991128" y="445950"/>
            <a:ext cx="2943374" cy="1274859"/>
          </a:xfrm>
          <a:prstGeom prst="rect">
            <a:avLst/>
          </a:prstGeom>
        </p:spPr>
      </p:pic>
    </p:spTree>
    <p:extLst>
      <p:ext uri="{BB962C8B-B14F-4D97-AF65-F5344CB8AC3E}">
        <p14:creationId xmlns:p14="http://schemas.microsoft.com/office/powerpoint/2010/main" val="330742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image" Target="../media/image5.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4.pn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7220" y="278325"/>
            <a:ext cx="11109960" cy="1158346"/>
          </a:xfrm>
          <a:prstGeom prst="rect">
            <a:avLst/>
          </a:prstGeom>
          <a:noFill/>
          <a:ln w="9525">
            <a:noFill/>
            <a:miter lim="800000"/>
            <a:headEnd/>
            <a:tailEnd/>
          </a:ln>
        </p:spPr>
        <p:txBody>
          <a:bodyPr vert="horz" wrap="square" lIns="110249" tIns="55125" rIns="110249" bIns="55125"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17220" y="1621685"/>
            <a:ext cx="11109960" cy="4586728"/>
          </a:xfrm>
          <a:prstGeom prst="rect">
            <a:avLst/>
          </a:prstGeom>
          <a:noFill/>
          <a:ln w="9525">
            <a:noFill/>
            <a:miter lim="800000"/>
            <a:headEnd/>
            <a:tailEnd/>
          </a:ln>
        </p:spPr>
        <p:txBody>
          <a:bodyPr vert="horz" wrap="square" lIns="110249" tIns="55125" rIns="110249" bIns="5512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 y="6441690"/>
            <a:ext cx="2880360" cy="370027"/>
          </a:xfrm>
          <a:prstGeom prst="rect">
            <a:avLst/>
          </a:prstGeom>
        </p:spPr>
        <p:txBody>
          <a:bodyPr vert="horz" lIns="110249" tIns="55125" rIns="110249" bIns="55125" rtlCol="0" anchor="ctr"/>
          <a:lstStyle>
            <a:lvl1pPr algn="l" fontAlgn="auto">
              <a:spcBef>
                <a:spcPts val="0"/>
              </a:spcBef>
              <a:spcAft>
                <a:spcPts val="0"/>
              </a:spcAft>
              <a:defRPr sz="1400">
                <a:solidFill>
                  <a:schemeClr val="tx1">
                    <a:tint val="75000"/>
                  </a:schemeClr>
                </a:solidFill>
                <a:latin typeface="+mn-lt"/>
                <a:cs typeface="+mn-cs"/>
              </a:defRPr>
            </a:lvl1pPr>
          </a:lstStyle>
          <a:p>
            <a:pPr>
              <a:defRPr/>
            </a:pPr>
            <a:endParaRPr lang="en-US" dirty="0"/>
          </a:p>
        </p:txBody>
      </p:sp>
      <p:sp>
        <p:nvSpPr>
          <p:cNvPr id="5"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6" name="Slide Number Placeholder 5"/>
          <p:cNvSpPr>
            <a:spLocks noGrp="1"/>
          </p:cNvSpPr>
          <p:nvPr>
            <p:ph type="sldNum" sz="quarter" idx="4"/>
          </p:nvPr>
        </p:nvSpPr>
        <p:spPr>
          <a:xfrm>
            <a:off x="8846820" y="6441690"/>
            <a:ext cx="2880360" cy="370027"/>
          </a:xfrm>
          <a:prstGeom prst="rect">
            <a:avLst/>
          </a:prstGeom>
        </p:spPr>
        <p:txBody>
          <a:bodyPr vert="horz" lIns="110249" tIns="55125" rIns="110249" bIns="55125" rtlCol="0" anchor="ctr"/>
          <a:lstStyle>
            <a:lvl1pPr algn="r" fontAlgn="auto">
              <a:spcBef>
                <a:spcPts val="0"/>
              </a:spcBef>
              <a:spcAft>
                <a:spcPts val="0"/>
              </a:spcAft>
              <a:defRPr sz="900">
                <a:solidFill>
                  <a:schemeClr val="tx1">
                    <a:tint val="75000"/>
                  </a:schemeClr>
                </a:solidFill>
                <a:latin typeface="Segoe UI" panose="020B0502040204020203" pitchFamily="34" charset="0"/>
                <a:cs typeface="Segoe UI" panose="020B0502040204020203" pitchFamily="34" charset="0"/>
              </a:defRPr>
            </a:lvl1pPr>
          </a:lstStyle>
          <a:p>
            <a:pPr>
              <a:defRPr/>
            </a:pPr>
            <a:fld id="{019164D7-1688-4482-BCBF-BB84A53684BE}"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95" r:id="rId4"/>
  </p:sldLayoutIdLst>
  <mc:AlternateContent xmlns:mc="http://schemas.openxmlformats.org/markup-compatibility/2006" xmlns:p14="http://schemas.microsoft.com/office/powerpoint/2010/main">
    <mc:Choice Requires="p14">
      <p:transition p14:dur="0"/>
    </mc:Choice>
    <mc:Fallback xmlns="">
      <p:transition/>
    </mc:Fallback>
  </mc:AlternateContent>
  <p:hf hdr="0" dt="0"/>
  <p:txStyles>
    <p:titleStyle>
      <a:lvl1pPr algn="ctr" rtl="0" eaLnBrk="0" fontAlgn="base" hangingPunct="0">
        <a:spcBef>
          <a:spcPct val="0"/>
        </a:spcBef>
        <a:spcAft>
          <a:spcPct val="0"/>
        </a:spcAft>
        <a:defRPr sz="5300" kern="1200">
          <a:solidFill>
            <a:schemeClr val="tx1"/>
          </a:solidFill>
          <a:latin typeface="+mj-lt"/>
          <a:ea typeface="+mj-ea"/>
          <a:cs typeface="+mj-cs"/>
        </a:defRPr>
      </a:lvl1pPr>
      <a:lvl2pPr algn="ctr" rtl="0" eaLnBrk="0" fontAlgn="base" hangingPunct="0">
        <a:spcBef>
          <a:spcPct val="0"/>
        </a:spcBef>
        <a:spcAft>
          <a:spcPct val="0"/>
        </a:spcAft>
        <a:defRPr sz="5300">
          <a:solidFill>
            <a:schemeClr val="tx1"/>
          </a:solidFill>
          <a:latin typeface="Calibri" pitchFamily="34" charset="0"/>
        </a:defRPr>
      </a:lvl2pPr>
      <a:lvl3pPr algn="ctr" rtl="0" eaLnBrk="0" fontAlgn="base" hangingPunct="0">
        <a:spcBef>
          <a:spcPct val="0"/>
        </a:spcBef>
        <a:spcAft>
          <a:spcPct val="0"/>
        </a:spcAft>
        <a:defRPr sz="5300">
          <a:solidFill>
            <a:schemeClr val="tx1"/>
          </a:solidFill>
          <a:latin typeface="Calibri" pitchFamily="34" charset="0"/>
        </a:defRPr>
      </a:lvl3pPr>
      <a:lvl4pPr algn="ctr" rtl="0" eaLnBrk="0" fontAlgn="base" hangingPunct="0">
        <a:spcBef>
          <a:spcPct val="0"/>
        </a:spcBef>
        <a:spcAft>
          <a:spcPct val="0"/>
        </a:spcAft>
        <a:defRPr sz="5300">
          <a:solidFill>
            <a:schemeClr val="tx1"/>
          </a:solidFill>
          <a:latin typeface="Calibri" pitchFamily="34" charset="0"/>
        </a:defRPr>
      </a:lvl4pPr>
      <a:lvl5pPr algn="ctr" rtl="0" eaLnBrk="0" fontAlgn="base" hangingPunct="0">
        <a:spcBef>
          <a:spcPct val="0"/>
        </a:spcBef>
        <a:spcAft>
          <a:spcPct val="0"/>
        </a:spcAft>
        <a:defRPr sz="5300">
          <a:solidFill>
            <a:schemeClr val="tx1"/>
          </a:solidFill>
          <a:latin typeface="Calibri" pitchFamily="34" charset="0"/>
        </a:defRPr>
      </a:lvl5pPr>
      <a:lvl6pPr marL="551246" algn="ctr" rtl="0" fontAlgn="base">
        <a:spcBef>
          <a:spcPct val="0"/>
        </a:spcBef>
        <a:spcAft>
          <a:spcPct val="0"/>
        </a:spcAft>
        <a:defRPr sz="5300">
          <a:solidFill>
            <a:schemeClr val="tx1"/>
          </a:solidFill>
          <a:latin typeface="Calibri" pitchFamily="34" charset="0"/>
        </a:defRPr>
      </a:lvl6pPr>
      <a:lvl7pPr marL="1102492" algn="ctr" rtl="0" fontAlgn="base">
        <a:spcBef>
          <a:spcPct val="0"/>
        </a:spcBef>
        <a:spcAft>
          <a:spcPct val="0"/>
        </a:spcAft>
        <a:defRPr sz="5300">
          <a:solidFill>
            <a:schemeClr val="tx1"/>
          </a:solidFill>
          <a:latin typeface="Calibri" pitchFamily="34" charset="0"/>
        </a:defRPr>
      </a:lvl7pPr>
      <a:lvl8pPr marL="1653738" algn="ctr" rtl="0" fontAlgn="base">
        <a:spcBef>
          <a:spcPct val="0"/>
        </a:spcBef>
        <a:spcAft>
          <a:spcPct val="0"/>
        </a:spcAft>
        <a:defRPr sz="5300">
          <a:solidFill>
            <a:schemeClr val="tx1"/>
          </a:solidFill>
          <a:latin typeface="Calibri" pitchFamily="34" charset="0"/>
        </a:defRPr>
      </a:lvl8pPr>
      <a:lvl9pPr marL="2204984" algn="ctr" rtl="0" fontAlgn="base">
        <a:spcBef>
          <a:spcPct val="0"/>
        </a:spcBef>
        <a:spcAft>
          <a:spcPct val="0"/>
        </a:spcAft>
        <a:defRPr sz="5300">
          <a:solidFill>
            <a:schemeClr val="tx1"/>
          </a:solidFill>
          <a:latin typeface="Calibri" pitchFamily="34" charset="0"/>
        </a:defRPr>
      </a:lvl9pPr>
    </p:titleStyle>
    <p:bodyStyle>
      <a:lvl1pPr marL="413435" indent="-413435" algn="l" rtl="0" eaLnBrk="0" fontAlgn="base" hangingPunct="0">
        <a:spcBef>
          <a:spcPct val="20000"/>
        </a:spcBef>
        <a:spcAft>
          <a:spcPct val="0"/>
        </a:spcAft>
        <a:buFont typeface="Arial" charset="0"/>
        <a:buChar char="•"/>
        <a:defRPr sz="3900" kern="1200">
          <a:solidFill>
            <a:schemeClr val="tx1"/>
          </a:solidFill>
          <a:latin typeface="+mn-lt"/>
          <a:ea typeface="+mn-ea"/>
          <a:cs typeface="+mn-cs"/>
        </a:defRPr>
      </a:lvl1pPr>
      <a:lvl2pPr marL="895775" indent="-344529" algn="l" rtl="0" eaLnBrk="0" fontAlgn="base" hangingPunct="0">
        <a:spcBef>
          <a:spcPct val="20000"/>
        </a:spcBef>
        <a:spcAft>
          <a:spcPct val="0"/>
        </a:spcAft>
        <a:buFont typeface="Arial" charset="0"/>
        <a:buChar char="–"/>
        <a:defRPr sz="3400" kern="1200">
          <a:solidFill>
            <a:schemeClr val="tx1"/>
          </a:solidFill>
          <a:latin typeface="+mn-lt"/>
          <a:ea typeface="+mn-ea"/>
          <a:cs typeface="+mn-cs"/>
        </a:defRPr>
      </a:lvl2pPr>
      <a:lvl3pPr marL="1378115" indent="-275623"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3pPr>
      <a:lvl4pPr marL="1929361" indent="-275623"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4pPr>
      <a:lvl5pPr marL="2480607" indent="-275623"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5pPr>
      <a:lvl6pPr marL="3031853"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83099"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34345"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85591" indent="-275623" algn="l" defTabSz="110249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2492" rtl="0" eaLnBrk="1" latinLnBrk="0" hangingPunct="1">
        <a:defRPr sz="2200" kern="1200">
          <a:solidFill>
            <a:schemeClr val="tx1"/>
          </a:solidFill>
          <a:latin typeface="+mn-lt"/>
          <a:ea typeface="+mn-ea"/>
          <a:cs typeface="+mn-cs"/>
        </a:defRPr>
      </a:lvl1pPr>
      <a:lvl2pPr marL="551246" algn="l" defTabSz="1102492" rtl="0" eaLnBrk="1" latinLnBrk="0" hangingPunct="1">
        <a:defRPr sz="2200" kern="1200">
          <a:solidFill>
            <a:schemeClr val="tx1"/>
          </a:solidFill>
          <a:latin typeface="+mn-lt"/>
          <a:ea typeface="+mn-ea"/>
          <a:cs typeface="+mn-cs"/>
        </a:defRPr>
      </a:lvl2pPr>
      <a:lvl3pPr marL="1102492" algn="l" defTabSz="1102492" rtl="0" eaLnBrk="1" latinLnBrk="0" hangingPunct="1">
        <a:defRPr sz="2200" kern="1200">
          <a:solidFill>
            <a:schemeClr val="tx1"/>
          </a:solidFill>
          <a:latin typeface="+mn-lt"/>
          <a:ea typeface="+mn-ea"/>
          <a:cs typeface="+mn-cs"/>
        </a:defRPr>
      </a:lvl3pPr>
      <a:lvl4pPr marL="1653738" algn="l" defTabSz="1102492" rtl="0" eaLnBrk="1" latinLnBrk="0" hangingPunct="1">
        <a:defRPr sz="2200" kern="1200">
          <a:solidFill>
            <a:schemeClr val="tx1"/>
          </a:solidFill>
          <a:latin typeface="+mn-lt"/>
          <a:ea typeface="+mn-ea"/>
          <a:cs typeface="+mn-cs"/>
        </a:defRPr>
      </a:lvl4pPr>
      <a:lvl5pPr marL="2204984" algn="l" defTabSz="1102492" rtl="0" eaLnBrk="1" latinLnBrk="0" hangingPunct="1">
        <a:defRPr sz="2200" kern="1200">
          <a:solidFill>
            <a:schemeClr val="tx1"/>
          </a:solidFill>
          <a:latin typeface="+mn-lt"/>
          <a:ea typeface="+mn-ea"/>
          <a:cs typeface="+mn-cs"/>
        </a:defRPr>
      </a:lvl5pPr>
      <a:lvl6pPr marL="2756230" algn="l" defTabSz="1102492" rtl="0" eaLnBrk="1" latinLnBrk="0" hangingPunct="1">
        <a:defRPr sz="2200" kern="1200">
          <a:solidFill>
            <a:schemeClr val="tx1"/>
          </a:solidFill>
          <a:latin typeface="+mn-lt"/>
          <a:ea typeface="+mn-ea"/>
          <a:cs typeface="+mn-cs"/>
        </a:defRPr>
      </a:lvl6pPr>
      <a:lvl7pPr marL="3307476" algn="l" defTabSz="1102492" rtl="0" eaLnBrk="1" latinLnBrk="0" hangingPunct="1">
        <a:defRPr sz="2200" kern="1200">
          <a:solidFill>
            <a:schemeClr val="tx1"/>
          </a:solidFill>
          <a:latin typeface="+mn-lt"/>
          <a:ea typeface="+mn-ea"/>
          <a:cs typeface="+mn-cs"/>
        </a:defRPr>
      </a:lvl7pPr>
      <a:lvl8pPr marL="3858722" algn="l" defTabSz="1102492" rtl="0" eaLnBrk="1" latinLnBrk="0" hangingPunct="1">
        <a:defRPr sz="2200" kern="1200">
          <a:solidFill>
            <a:schemeClr val="tx1"/>
          </a:solidFill>
          <a:latin typeface="+mn-lt"/>
          <a:ea typeface="+mn-ea"/>
          <a:cs typeface="+mn-cs"/>
        </a:defRPr>
      </a:lvl8pPr>
      <a:lvl9pPr marL="4409968" algn="l" defTabSz="1102492"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606" y="293398"/>
            <a:ext cx="11801538" cy="911744"/>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2607" y="1205144"/>
            <a:ext cx="11799189" cy="228005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452164" y="1932195"/>
            <a:ext cx="4270705" cy="406320"/>
          </a:xfrm>
          <a:prstGeom prst="rect">
            <a:avLst/>
          </a:prstGeom>
        </p:spPr>
      </p:pic>
    </p:spTree>
    <p:extLst>
      <p:ext uri="{BB962C8B-B14F-4D97-AF65-F5344CB8AC3E}">
        <p14:creationId xmlns:p14="http://schemas.microsoft.com/office/powerpoint/2010/main" val="528981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dt="0"/>
  <p:txStyles>
    <p:titleStyle>
      <a:lvl1pPr algn="l" defTabSz="925891" rtl="0" eaLnBrk="1" latinLnBrk="0" hangingPunct="1">
        <a:lnSpc>
          <a:spcPct val="90000"/>
        </a:lnSpc>
        <a:spcBef>
          <a:spcPct val="0"/>
        </a:spcBef>
        <a:buNone/>
        <a:defRPr lang="en-US" sz="536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0381" marR="0" indent="-340381" algn="l" defTabSz="925891" rtl="0" eaLnBrk="1" fontAlgn="auto" latinLnBrk="0" hangingPunct="1">
        <a:lnSpc>
          <a:spcPct val="90000"/>
        </a:lnSpc>
        <a:spcBef>
          <a:spcPct val="20000"/>
        </a:spcBef>
        <a:spcAft>
          <a:spcPts val="0"/>
        </a:spcAft>
        <a:buClr>
          <a:schemeClr val="tx1"/>
        </a:buClr>
        <a:buSzPct val="100000"/>
        <a:buFontTx/>
        <a:buBlip>
          <a:blip r:embed="rId37"/>
        </a:buBlip>
        <a:tabLst/>
        <a:defRPr sz="3970" kern="1200" spc="0" baseline="0">
          <a:gradFill>
            <a:gsLst>
              <a:gs pos="1250">
                <a:schemeClr val="tx1"/>
              </a:gs>
              <a:gs pos="100000">
                <a:schemeClr val="tx1"/>
              </a:gs>
            </a:gsLst>
            <a:lin ang="5400000" scaled="0"/>
          </a:gradFill>
          <a:latin typeface="+mj-lt"/>
          <a:ea typeface="+mn-ea"/>
          <a:cs typeface="+mn-cs"/>
        </a:defRPr>
      </a:lvl1pPr>
      <a:lvl2pPr marL="579909" marR="0" indent="-239528" algn="l" defTabSz="925891" rtl="0" eaLnBrk="1" fontAlgn="auto" latinLnBrk="0" hangingPunct="1">
        <a:lnSpc>
          <a:spcPct val="90000"/>
        </a:lnSpc>
        <a:spcBef>
          <a:spcPct val="20000"/>
        </a:spcBef>
        <a:spcAft>
          <a:spcPts val="0"/>
        </a:spcAft>
        <a:buClr>
          <a:schemeClr val="tx1"/>
        </a:buClr>
        <a:buSzPct val="100000"/>
        <a:buFontTx/>
        <a:buBlip>
          <a:blip r:embed="rId37"/>
        </a:buBlip>
        <a:tabLst/>
        <a:defRPr sz="2383" kern="1200" spc="0" baseline="0">
          <a:gradFill>
            <a:gsLst>
              <a:gs pos="1250">
                <a:schemeClr val="tx1"/>
              </a:gs>
              <a:gs pos="100000">
                <a:schemeClr val="tx1"/>
              </a:gs>
            </a:gsLst>
            <a:lin ang="5400000" scaled="0"/>
          </a:gradFill>
          <a:latin typeface="+mn-lt"/>
          <a:ea typeface="+mn-ea"/>
          <a:cs typeface="+mn-cs"/>
        </a:defRPr>
      </a:lvl2pPr>
      <a:lvl3pPr marL="794224" marR="0" indent="-226922" algn="l" defTabSz="925891" rtl="0" eaLnBrk="1" fontAlgn="auto" latinLnBrk="0" hangingPunct="1">
        <a:lnSpc>
          <a:spcPct val="90000"/>
        </a:lnSpc>
        <a:spcBef>
          <a:spcPct val="20000"/>
        </a:spcBef>
        <a:spcAft>
          <a:spcPts val="0"/>
        </a:spcAft>
        <a:buClr>
          <a:schemeClr val="tx1"/>
        </a:buClr>
        <a:buSzPct val="100000"/>
        <a:buFontTx/>
        <a:buBlip>
          <a:blip r:embed="rId37"/>
        </a:buBlip>
        <a:tabLst/>
        <a:defRPr sz="2383" kern="1200" spc="0" baseline="0">
          <a:gradFill>
            <a:gsLst>
              <a:gs pos="1250">
                <a:schemeClr val="tx1"/>
              </a:gs>
              <a:gs pos="100000">
                <a:schemeClr val="tx1"/>
              </a:gs>
            </a:gsLst>
            <a:lin ang="5400000" scaled="0"/>
          </a:gradFill>
          <a:latin typeface="+mn-lt"/>
          <a:ea typeface="+mn-ea"/>
          <a:cs typeface="+mn-cs"/>
        </a:defRPr>
      </a:lvl3pPr>
      <a:lvl4pPr marL="1021144" marR="0" indent="-226922" algn="l" defTabSz="925891" rtl="0" eaLnBrk="1" fontAlgn="auto" latinLnBrk="0" hangingPunct="1">
        <a:lnSpc>
          <a:spcPct val="90000"/>
        </a:lnSpc>
        <a:spcBef>
          <a:spcPct val="20000"/>
        </a:spcBef>
        <a:spcAft>
          <a:spcPts val="0"/>
        </a:spcAft>
        <a:buClr>
          <a:schemeClr val="tx1"/>
        </a:buClr>
        <a:buSzPct val="100000"/>
        <a:buFontTx/>
        <a:buBlip>
          <a:blip r:embed="rId37"/>
        </a:buBlip>
        <a:tabLst/>
        <a:defRPr sz="1986" kern="1200" spc="0" baseline="0">
          <a:gradFill>
            <a:gsLst>
              <a:gs pos="1250">
                <a:schemeClr val="tx1"/>
              </a:gs>
              <a:gs pos="100000">
                <a:schemeClr val="tx1"/>
              </a:gs>
            </a:gsLst>
            <a:lin ang="5400000" scaled="0"/>
          </a:gradFill>
          <a:latin typeface="+mn-lt"/>
          <a:ea typeface="+mn-ea"/>
          <a:cs typeface="+mn-cs"/>
        </a:defRPr>
      </a:lvl4pPr>
      <a:lvl5pPr marL="1248066" marR="0" indent="-226922" algn="l" defTabSz="925891" rtl="0" eaLnBrk="1" fontAlgn="auto" latinLnBrk="0" hangingPunct="1">
        <a:lnSpc>
          <a:spcPct val="90000"/>
        </a:lnSpc>
        <a:spcBef>
          <a:spcPct val="20000"/>
        </a:spcBef>
        <a:spcAft>
          <a:spcPts val="0"/>
        </a:spcAft>
        <a:buClr>
          <a:schemeClr val="tx1"/>
        </a:buClr>
        <a:buSzPct val="100000"/>
        <a:buFontTx/>
        <a:buBlip>
          <a:blip r:embed="rId37"/>
        </a:buBlip>
        <a:tabLst/>
        <a:defRPr sz="1986" kern="1200" spc="0" baseline="0">
          <a:gradFill>
            <a:gsLst>
              <a:gs pos="1250">
                <a:schemeClr val="tx1"/>
              </a:gs>
              <a:gs pos="100000">
                <a:schemeClr val="tx1"/>
              </a:gs>
            </a:gsLst>
            <a:lin ang="5400000" scaled="0"/>
          </a:gradFill>
          <a:latin typeface="+mn-lt"/>
          <a:ea typeface="+mn-ea"/>
          <a:cs typeface="+mn-cs"/>
        </a:defRPr>
      </a:lvl5pPr>
      <a:lvl6pPr marL="2546200" indent="-231474" algn="l" defTabSz="925891" rtl="0" eaLnBrk="1" latinLnBrk="0" hangingPunct="1">
        <a:spcBef>
          <a:spcPct val="20000"/>
        </a:spcBef>
        <a:buFont typeface="Arial" pitchFamily="34" charset="0"/>
        <a:buChar char="•"/>
        <a:defRPr sz="1986" kern="1200">
          <a:solidFill>
            <a:schemeClr val="tx1"/>
          </a:solidFill>
          <a:latin typeface="+mn-lt"/>
          <a:ea typeface="+mn-ea"/>
          <a:cs typeface="+mn-cs"/>
        </a:defRPr>
      </a:lvl6pPr>
      <a:lvl7pPr marL="3009146" indent="-231474" algn="l" defTabSz="925891" rtl="0" eaLnBrk="1" latinLnBrk="0" hangingPunct="1">
        <a:spcBef>
          <a:spcPct val="20000"/>
        </a:spcBef>
        <a:buFont typeface="Arial" pitchFamily="34" charset="0"/>
        <a:buChar char="•"/>
        <a:defRPr sz="1986" kern="1200">
          <a:solidFill>
            <a:schemeClr val="tx1"/>
          </a:solidFill>
          <a:latin typeface="+mn-lt"/>
          <a:ea typeface="+mn-ea"/>
          <a:cs typeface="+mn-cs"/>
        </a:defRPr>
      </a:lvl7pPr>
      <a:lvl8pPr marL="3472092" indent="-231474" algn="l" defTabSz="925891" rtl="0" eaLnBrk="1" latinLnBrk="0" hangingPunct="1">
        <a:spcBef>
          <a:spcPct val="20000"/>
        </a:spcBef>
        <a:buFont typeface="Arial" pitchFamily="34" charset="0"/>
        <a:buChar char="•"/>
        <a:defRPr sz="1986" kern="1200">
          <a:solidFill>
            <a:schemeClr val="tx1"/>
          </a:solidFill>
          <a:latin typeface="+mn-lt"/>
          <a:ea typeface="+mn-ea"/>
          <a:cs typeface="+mn-cs"/>
        </a:defRPr>
      </a:lvl8pPr>
      <a:lvl9pPr marL="3935038" indent="-231474" algn="l" defTabSz="925891" rtl="0" eaLnBrk="1" latinLnBrk="0" hangingPunct="1">
        <a:spcBef>
          <a:spcPct val="20000"/>
        </a:spcBef>
        <a:buFont typeface="Arial" pitchFamily="34" charset="0"/>
        <a:buChar char="•"/>
        <a:defRPr sz="1986" kern="1200">
          <a:solidFill>
            <a:schemeClr val="tx1"/>
          </a:solidFill>
          <a:latin typeface="+mn-lt"/>
          <a:ea typeface="+mn-ea"/>
          <a:cs typeface="+mn-cs"/>
        </a:defRPr>
      </a:lvl9pPr>
    </p:bodyStyle>
    <p:otherStyle>
      <a:defPPr>
        <a:defRPr lang="en-US"/>
      </a:defPPr>
      <a:lvl1pPr marL="0" algn="l" defTabSz="925891" rtl="0" eaLnBrk="1" latinLnBrk="0" hangingPunct="1">
        <a:defRPr sz="1787" kern="1200">
          <a:solidFill>
            <a:schemeClr val="tx1"/>
          </a:solidFill>
          <a:latin typeface="+mn-lt"/>
          <a:ea typeface="+mn-ea"/>
          <a:cs typeface="+mn-cs"/>
        </a:defRPr>
      </a:lvl1pPr>
      <a:lvl2pPr marL="462946" algn="l" defTabSz="925891" rtl="0" eaLnBrk="1" latinLnBrk="0" hangingPunct="1">
        <a:defRPr sz="1787" kern="1200">
          <a:solidFill>
            <a:schemeClr val="tx1"/>
          </a:solidFill>
          <a:latin typeface="+mn-lt"/>
          <a:ea typeface="+mn-ea"/>
          <a:cs typeface="+mn-cs"/>
        </a:defRPr>
      </a:lvl2pPr>
      <a:lvl3pPr marL="925891" algn="l" defTabSz="925891" rtl="0" eaLnBrk="1" latinLnBrk="0" hangingPunct="1">
        <a:defRPr sz="1787" kern="1200">
          <a:solidFill>
            <a:schemeClr val="tx1"/>
          </a:solidFill>
          <a:latin typeface="+mn-lt"/>
          <a:ea typeface="+mn-ea"/>
          <a:cs typeface="+mn-cs"/>
        </a:defRPr>
      </a:lvl3pPr>
      <a:lvl4pPr marL="1388837" algn="l" defTabSz="925891" rtl="0" eaLnBrk="1" latinLnBrk="0" hangingPunct="1">
        <a:defRPr sz="1787" kern="1200">
          <a:solidFill>
            <a:schemeClr val="tx1"/>
          </a:solidFill>
          <a:latin typeface="+mn-lt"/>
          <a:ea typeface="+mn-ea"/>
          <a:cs typeface="+mn-cs"/>
        </a:defRPr>
      </a:lvl4pPr>
      <a:lvl5pPr marL="1851782" algn="l" defTabSz="925891" rtl="0" eaLnBrk="1" latinLnBrk="0" hangingPunct="1">
        <a:defRPr sz="1787" kern="1200">
          <a:solidFill>
            <a:schemeClr val="tx1"/>
          </a:solidFill>
          <a:latin typeface="+mn-lt"/>
          <a:ea typeface="+mn-ea"/>
          <a:cs typeface="+mn-cs"/>
        </a:defRPr>
      </a:lvl5pPr>
      <a:lvl6pPr marL="2314729" algn="l" defTabSz="925891" rtl="0" eaLnBrk="1" latinLnBrk="0" hangingPunct="1">
        <a:defRPr sz="1787" kern="1200">
          <a:solidFill>
            <a:schemeClr val="tx1"/>
          </a:solidFill>
          <a:latin typeface="+mn-lt"/>
          <a:ea typeface="+mn-ea"/>
          <a:cs typeface="+mn-cs"/>
        </a:defRPr>
      </a:lvl6pPr>
      <a:lvl7pPr marL="2777674" algn="l" defTabSz="925891" rtl="0" eaLnBrk="1" latinLnBrk="0" hangingPunct="1">
        <a:defRPr sz="1787" kern="1200">
          <a:solidFill>
            <a:schemeClr val="tx1"/>
          </a:solidFill>
          <a:latin typeface="+mn-lt"/>
          <a:ea typeface="+mn-ea"/>
          <a:cs typeface="+mn-cs"/>
        </a:defRPr>
      </a:lvl7pPr>
      <a:lvl8pPr marL="3240618" algn="l" defTabSz="925891" rtl="0" eaLnBrk="1" latinLnBrk="0" hangingPunct="1">
        <a:defRPr sz="1787" kern="1200">
          <a:solidFill>
            <a:schemeClr val="tx1"/>
          </a:solidFill>
          <a:latin typeface="+mn-lt"/>
          <a:ea typeface="+mn-ea"/>
          <a:cs typeface="+mn-cs"/>
        </a:defRPr>
      </a:lvl8pPr>
      <a:lvl9pPr marL="3703566" algn="l" defTabSz="925891" rtl="0" eaLnBrk="1" latinLnBrk="0" hangingPunct="1">
        <a:defRPr sz="178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www.techrepublic.com/article/aws-outage-how-netflix-weathered-the-storm-by-preparing-for-the-wors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ibm.com/developerworks/library/a-devops4/"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hyperlink" Target="http://www.datacenterknowledge.com/archives/2014/09/15/facebook-turned-off-entire-data-center-to-test-resilienc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mailto:solutions@valuemomentum.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msdn.microsoft.com/en-us/library/dn600215.aspx"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msdn.microsoft.com/en-us/library/dn600215.aspx"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en-us/library/dn600215.asp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media.amazonwebservices.com/architecturecente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225" y="46037"/>
            <a:ext cx="8622873" cy="1754326"/>
          </a:xfrm>
          <a:prstGeom prst="rect">
            <a:avLst/>
          </a:prstGeom>
        </p:spPr>
        <p:txBody>
          <a:bodyPr wrap="none">
            <a:spAutoFit/>
          </a:bodyPr>
          <a:lstStyle/>
          <a:p>
            <a:pPr algn="ctr"/>
            <a:r>
              <a:rPr lang="en-US" sz="5400" b="1" dirty="0" smtClean="0">
                <a:solidFill>
                  <a:schemeClr val="accent2"/>
                </a:solidFill>
                <a:latin typeface="MS UI Gothic" panose="020B0600070205080204" pitchFamily="34" charset="-128"/>
                <a:ea typeface="MS UI Gothic" panose="020B0600070205080204" pitchFamily="34" charset="-128"/>
                <a:cs typeface="Tahoma" panose="020B0604030504040204" pitchFamily="34" charset="0"/>
              </a:rPr>
              <a:t>Resilience Testing</a:t>
            </a:r>
          </a:p>
          <a:p>
            <a:pPr algn="ctr"/>
            <a:r>
              <a:rPr lang="en-US" sz="5400" b="1" dirty="0" smtClean="0">
                <a:solidFill>
                  <a:schemeClr val="accent2"/>
                </a:solidFill>
                <a:latin typeface="MS UI Gothic" panose="020B0600070205080204" pitchFamily="34" charset="-128"/>
                <a:ea typeface="MS UI Gothic" panose="020B0600070205080204" pitchFamily="34" charset="-128"/>
                <a:cs typeface="Tahoma" panose="020B0604030504040204" pitchFamily="34" charset="0"/>
              </a:rPr>
              <a:t>In Cloud Based Environment</a:t>
            </a:r>
            <a:endParaRPr lang="en-US" sz="5400" b="1" dirty="0">
              <a:solidFill>
                <a:schemeClr val="accent2"/>
              </a:solidFill>
              <a:latin typeface="MS UI Gothic" panose="020B0600070205080204" pitchFamily="34" charset="-128"/>
              <a:ea typeface="MS UI Gothic" panose="020B0600070205080204" pitchFamily="34" charset="-128"/>
              <a:cs typeface="Tahoma" panose="020B0604030504040204" pitchFamily="34" charset="0"/>
            </a:endParaRPr>
          </a:p>
        </p:txBody>
      </p:sp>
    </p:spTree>
    <p:extLst>
      <p:ext uri="{BB962C8B-B14F-4D97-AF65-F5344CB8AC3E}">
        <p14:creationId xmlns:p14="http://schemas.microsoft.com/office/powerpoint/2010/main" val="31147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02" t="13711" r="1641" b="24843"/>
          <a:stretch/>
        </p:blipFill>
        <p:spPr>
          <a:xfrm>
            <a:off x="609600" y="122237"/>
            <a:ext cx="11384782" cy="5029200"/>
          </a:xfrm>
          <a:prstGeom prst="rect">
            <a:avLst/>
          </a:prstGeom>
        </p:spPr>
      </p:pic>
      <p:sp>
        <p:nvSpPr>
          <p:cNvPr id="5" name="Rectangle 4"/>
          <p:cNvSpPr/>
          <p:nvPr/>
        </p:nvSpPr>
        <p:spPr>
          <a:xfrm>
            <a:off x="609600" y="5303837"/>
            <a:ext cx="11582400" cy="830997"/>
          </a:xfrm>
          <a:prstGeom prst="rect">
            <a:avLst/>
          </a:prstGeom>
        </p:spPr>
        <p:txBody>
          <a:bodyPr wrap="square">
            <a:spAutoFit/>
          </a:bodyPr>
          <a:lstStyle/>
          <a:p>
            <a:r>
              <a:rPr lang="en-US" sz="2400" dirty="0" smtClean="0">
                <a:solidFill>
                  <a:schemeClr val="accent5">
                    <a:lumMod val="50000"/>
                  </a:schemeClr>
                </a:solidFill>
                <a:latin typeface="Segoe UI" panose="020B0502040204020203" pitchFamily="34" charset="0"/>
                <a:cs typeface="Segoe UI" panose="020B0502040204020203" pitchFamily="34" charset="0"/>
              </a:rPr>
              <a:t>Valuable </a:t>
            </a:r>
            <a:r>
              <a:rPr lang="en-US" sz="2400" dirty="0">
                <a:solidFill>
                  <a:schemeClr val="accent5">
                    <a:lumMod val="50000"/>
                  </a:schemeClr>
                </a:solidFill>
                <a:latin typeface="Segoe UI" panose="020B0502040204020203" pitchFamily="34" charset="0"/>
                <a:cs typeface="Segoe UI" panose="020B0502040204020203" pitchFamily="34" charset="0"/>
              </a:rPr>
              <a:t>data should never be stored only on </a:t>
            </a:r>
            <a:r>
              <a:rPr lang="en-US" sz="2400" dirty="0" smtClean="0">
                <a:solidFill>
                  <a:schemeClr val="accent5">
                    <a:lumMod val="50000"/>
                  </a:schemeClr>
                </a:solidFill>
                <a:latin typeface="Segoe UI" panose="020B0502040204020203" pitchFamily="34" charset="0"/>
                <a:cs typeface="Segoe UI" panose="020B0502040204020203" pitchFamily="34" charset="0"/>
              </a:rPr>
              <a:t>instance storage </a:t>
            </a:r>
            <a:r>
              <a:rPr lang="en-US" sz="2400" dirty="0">
                <a:solidFill>
                  <a:schemeClr val="accent5">
                    <a:lumMod val="50000"/>
                  </a:schemeClr>
                </a:solidFill>
                <a:latin typeface="Segoe UI" panose="020B0502040204020203" pitchFamily="34" charset="0"/>
                <a:cs typeface="Segoe UI" panose="020B0502040204020203" pitchFamily="34" charset="0"/>
              </a:rPr>
              <a:t>without proper backups, replication, or </a:t>
            </a:r>
            <a:r>
              <a:rPr lang="en-US" sz="2400" dirty="0" smtClean="0">
                <a:solidFill>
                  <a:schemeClr val="accent5">
                    <a:lumMod val="50000"/>
                  </a:schemeClr>
                </a:solidFill>
                <a:latin typeface="Segoe UI" panose="020B0502040204020203" pitchFamily="34" charset="0"/>
                <a:cs typeface="Segoe UI" panose="020B0502040204020203" pitchFamily="34" charset="0"/>
              </a:rPr>
              <a:t>the ability </a:t>
            </a:r>
            <a:r>
              <a:rPr lang="en-US" sz="2400" dirty="0">
                <a:solidFill>
                  <a:schemeClr val="accent5">
                    <a:lumMod val="50000"/>
                  </a:schemeClr>
                </a:solidFill>
                <a:latin typeface="Segoe UI" panose="020B0502040204020203" pitchFamily="34" charset="0"/>
                <a:cs typeface="Segoe UI" panose="020B0502040204020203" pitchFamily="34" charset="0"/>
              </a:rPr>
              <a:t>to re-create the data.</a:t>
            </a:r>
            <a:r>
              <a:rPr lang="en-US" sz="2400" dirty="0" smtClean="0">
                <a:solidFill>
                  <a:schemeClr val="accent5">
                    <a:lumMod val="50000"/>
                  </a:schemeClr>
                </a:solidFill>
                <a:latin typeface="Segoe UI" panose="020B0502040204020203" pitchFamily="34" charset="0"/>
                <a:cs typeface="Segoe UI" panose="020B0502040204020203" pitchFamily="34" charset="0"/>
              </a:rPr>
              <a:t>. </a:t>
            </a:r>
            <a:endParaRPr lang="en-US" sz="2400" dirty="0">
              <a:solidFill>
                <a:schemeClr val="accent5">
                  <a:lumMod val="50000"/>
                </a:schemeClr>
              </a:solidFill>
              <a:latin typeface="Segoe UI" panose="020B0502040204020203" pitchFamily="34" charset="0"/>
              <a:cs typeface="Segoe UI" panose="020B0502040204020203" pitchFamily="34" charset="0"/>
            </a:endParaRPr>
          </a:p>
        </p:txBody>
      </p:sp>
      <p:sp>
        <p:nvSpPr>
          <p:cNvPr id="6" name="Pentagon 5"/>
          <p:cNvSpPr/>
          <p:nvPr/>
        </p:nvSpPr>
        <p:spPr>
          <a:xfrm>
            <a:off x="228600" y="5380037"/>
            <a:ext cx="381000" cy="304800"/>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4</a:t>
            </a:r>
            <a:endParaRPr lang="en-US" dirty="0"/>
          </a:p>
        </p:txBody>
      </p:sp>
    </p:spTree>
    <p:extLst>
      <p:ext uri="{BB962C8B-B14F-4D97-AF65-F5344CB8AC3E}">
        <p14:creationId xmlns:p14="http://schemas.microsoft.com/office/powerpoint/2010/main" val="278444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IN" sz="2800" dirty="0" smtClean="0">
                <a:latin typeface="Segoe UI" panose="020B0502040204020203" pitchFamily="34" charset="0"/>
                <a:cs typeface="Segoe UI" panose="020B0502040204020203" pitchFamily="34" charset="0"/>
              </a:rPr>
              <a:t>AWS Outage Sep 2015 : How Netflix weathered the storm</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2" name="Rectangle 1"/>
          <p:cNvSpPr/>
          <p:nvPr/>
        </p:nvSpPr>
        <p:spPr>
          <a:xfrm>
            <a:off x="0" y="6485613"/>
            <a:ext cx="4915469" cy="430887"/>
          </a:xfrm>
          <a:prstGeom prst="rect">
            <a:avLst/>
          </a:prstGeom>
        </p:spPr>
        <p:txBody>
          <a:bodyPr wrap="square">
            <a:spAutoFit/>
          </a:bodyPr>
          <a:lstStyle/>
          <a:p>
            <a:r>
              <a:rPr lang="en-US" sz="1100" dirty="0" smtClean="0">
                <a:latin typeface="Segoe UI Light" panose="020B0502040204020203" pitchFamily="34" charset="0"/>
                <a:cs typeface="Segoe UI Light" panose="020B0502040204020203" pitchFamily="34" charset="0"/>
              </a:rPr>
              <a:t>Source: </a:t>
            </a:r>
            <a:r>
              <a:rPr lang="en-IN" sz="1100" dirty="0" smtClean="0">
                <a:latin typeface="Segoe UI Light" panose="020B0502040204020203" pitchFamily="34" charset="0"/>
                <a:cs typeface="Segoe UI Light" panose="020B0502040204020203" pitchFamily="34" charset="0"/>
                <a:hlinkClick r:id="rId4"/>
              </a:rPr>
              <a:t>http</a:t>
            </a:r>
            <a:r>
              <a:rPr lang="en-IN" sz="1100" dirty="0">
                <a:latin typeface="Segoe UI Light" panose="020B0502040204020203" pitchFamily="34" charset="0"/>
                <a:cs typeface="Segoe UI Light" panose="020B0502040204020203" pitchFamily="34" charset="0"/>
                <a:hlinkClick r:id="rId4"/>
              </a:rPr>
              <a:t>://www.techrepublic.com/article/aws-outage-how-netflix-weathered-the-storm-by-preparing-for-the-worst</a:t>
            </a:r>
            <a:r>
              <a:rPr lang="en-IN" sz="1100" dirty="0" smtClean="0">
                <a:latin typeface="Segoe UI Light" panose="020B0502040204020203" pitchFamily="34" charset="0"/>
                <a:cs typeface="Segoe UI Light" panose="020B0502040204020203" pitchFamily="34" charset="0"/>
                <a:hlinkClick r:id="rId4"/>
              </a:rPr>
              <a:t>/</a:t>
            </a:r>
            <a:r>
              <a:rPr lang="en-IN" sz="1100" dirty="0" smtClean="0">
                <a:latin typeface="Segoe UI Light" panose="020B0502040204020203" pitchFamily="34" charset="0"/>
                <a:cs typeface="Segoe UI Light" panose="020B0502040204020203" pitchFamily="34" charset="0"/>
              </a:rPr>
              <a:t> </a:t>
            </a:r>
            <a:endParaRPr lang="en-US" sz="1100" dirty="0">
              <a:latin typeface="Segoe UI Light" panose="020B0502040204020203" pitchFamily="34" charset="0"/>
              <a:cs typeface="Segoe UI Light" panose="020B0502040204020203" pitchFamily="34" charset="0"/>
            </a:endParaRPr>
          </a:p>
        </p:txBody>
      </p:sp>
      <p:sp>
        <p:nvSpPr>
          <p:cNvPr id="4" name="Rectangle 3"/>
          <p:cNvSpPr/>
          <p:nvPr/>
        </p:nvSpPr>
        <p:spPr>
          <a:xfrm>
            <a:off x="304800" y="1189037"/>
            <a:ext cx="11125200" cy="5016758"/>
          </a:xfrm>
          <a:prstGeom prst="rect">
            <a:avLst/>
          </a:prstGeom>
        </p:spPr>
        <p:txBody>
          <a:bodyPr wrap="square">
            <a:spAutoFit/>
          </a:bodyPr>
          <a:lstStyle/>
          <a:p>
            <a:r>
              <a:rPr lang="en-IN" sz="2000" b="1" dirty="0" smtClean="0">
                <a:latin typeface="Segoe UI Light" panose="020B0502040204020203" pitchFamily="34" charset="0"/>
                <a:ea typeface="Segoe UI" panose="020B0502040204020203" pitchFamily="34" charset="0"/>
                <a:cs typeface="Segoe UI Light" panose="020B0502040204020203" pitchFamily="34" charset="0"/>
              </a:rPr>
              <a:t>Problem </a:t>
            </a:r>
            <a:r>
              <a:rPr lang="en-IN" sz="2000" dirty="0" smtClean="0">
                <a:latin typeface="Segoe UI Light" panose="020B0502040204020203" pitchFamily="34" charset="0"/>
                <a:ea typeface="Segoe UI" panose="020B0502040204020203" pitchFamily="34" charset="0"/>
                <a:cs typeface="Segoe UI Light" panose="020B0502040204020203" pitchFamily="34" charset="0"/>
              </a:rPr>
              <a:t>: Amazon services run out of datacenters in </a:t>
            </a:r>
            <a:r>
              <a:rPr lang="en-IN" sz="2000" dirty="0">
                <a:latin typeface="Segoe UI Light" panose="020B0502040204020203" pitchFamily="34" charset="0"/>
                <a:ea typeface="Segoe UI" panose="020B0502040204020203" pitchFamily="34" charset="0"/>
                <a:cs typeface="Segoe UI Light" panose="020B0502040204020203" pitchFamily="34" charset="0"/>
              </a:rPr>
              <a:t>North Virginia US-EAST-1 site </a:t>
            </a:r>
            <a:r>
              <a:rPr lang="en-IN" sz="2000" dirty="0" smtClean="0">
                <a:latin typeface="Segoe UI Light" panose="020B0502040204020203" pitchFamily="34" charset="0"/>
                <a:ea typeface="Segoe UI" panose="020B0502040204020203" pitchFamily="34" charset="0"/>
                <a:cs typeface="Segoe UI Light" panose="020B0502040204020203" pitchFamily="34" charset="0"/>
              </a:rPr>
              <a:t>, it was a complete regional infrastructure outage. </a:t>
            </a:r>
          </a:p>
          <a:p>
            <a:endParaRPr lang="en-IN" sz="2000" dirty="0" smtClean="0">
              <a:latin typeface="Segoe UI Light" panose="020B0502040204020203" pitchFamily="34" charset="0"/>
              <a:ea typeface="Segoe UI" panose="020B0502040204020203" pitchFamily="34" charset="0"/>
              <a:cs typeface="Segoe UI Light" panose="020B0502040204020203" pitchFamily="34" charset="0"/>
            </a:endParaRPr>
          </a:p>
          <a:p>
            <a:r>
              <a:rPr lang="en-IN" sz="2000" b="1" dirty="0" smtClean="0">
                <a:latin typeface="Segoe UI Light" panose="020B0502040204020203" pitchFamily="34" charset="0"/>
                <a:ea typeface="Segoe UI" panose="020B0502040204020203" pitchFamily="34" charset="0"/>
                <a:cs typeface="Segoe UI Light" panose="020B0502040204020203" pitchFamily="34" charset="0"/>
              </a:rPr>
              <a:t>Impact :</a:t>
            </a:r>
            <a:r>
              <a:rPr lang="en-IN" sz="2000" dirty="0" smtClean="0">
                <a:latin typeface="Segoe UI Light" panose="020B0502040204020203" pitchFamily="34" charset="0"/>
                <a:ea typeface="Segoe UI" panose="020B0502040204020203" pitchFamily="34" charset="0"/>
                <a:cs typeface="Segoe UI Light" panose="020B0502040204020203" pitchFamily="34" charset="0"/>
              </a:rPr>
              <a:t> Users </a:t>
            </a:r>
            <a:r>
              <a:rPr lang="en-IN" sz="2000" dirty="0">
                <a:latin typeface="Segoe UI Light" panose="020B0502040204020203" pitchFamily="34" charset="0"/>
                <a:ea typeface="Segoe UI" panose="020B0502040204020203" pitchFamily="34" charset="0"/>
                <a:cs typeface="Segoe UI Light" panose="020B0502040204020203" pitchFamily="34" charset="0"/>
              </a:rPr>
              <a:t>of Netflix, Tinder, Airbnb reported problems accessing content during the six- to eight- hour period that Amazon's cloud services were affected. </a:t>
            </a:r>
            <a:br>
              <a:rPr lang="en-IN" sz="2000" dirty="0">
                <a:latin typeface="Segoe UI Light" panose="020B0502040204020203" pitchFamily="34" charset="0"/>
                <a:ea typeface="Segoe UI" panose="020B0502040204020203" pitchFamily="34" charset="0"/>
                <a:cs typeface="Segoe UI Light" panose="020B0502040204020203" pitchFamily="34" charset="0"/>
              </a:rPr>
            </a:br>
            <a:endParaRPr lang="en-IN" sz="2000" dirty="0" smtClean="0">
              <a:latin typeface="Segoe UI Light" panose="020B0502040204020203" pitchFamily="34" charset="0"/>
              <a:ea typeface="Segoe UI" panose="020B0502040204020203" pitchFamily="34" charset="0"/>
              <a:cs typeface="Segoe UI Light" panose="020B0502040204020203" pitchFamily="34" charset="0"/>
            </a:endParaRPr>
          </a:p>
          <a:p>
            <a:r>
              <a:rPr lang="en-IN" sz="2000" b="1" dirty="0" smtClean="0">
                <a:latin typeface="Segoe UI Light" panose="020B0502040204020203" pitchFamily="34" charset="0"/>
                <a:ea typeface="Segoe UI" panose="020B0502040204020203" pitchFamily="34" charset="0"/>
                <a:cs typeface="Segoe UI Light" panose="020B0502040204020203" pitchFamily="34" charset="0"/>
              </a:rPr>
              <a:t>Netflix Strategy :</a:t>
            </a:r>
            <a:r>
              <a:rPr lang="en-IN" sz="2000" dirty="0" smtClean="0">
                <a:latin typeface="Segoe UI Light" panose="020B0502040204020203" pitchFamily="34" charset="0"/>
                <a:ea typeface="Segoe UI" panose="020B0502040204020203" pitchFamily="34" charset="0"/>
                <a:cs typeface="Segoe UI Light" panose="020B0502040204020203" pitchFamily="34" charset="0"/>
              </a:rPr>
              <a:t> </a:t>
            </a:r>
            <a:r>
              <a:rPr lang="en-IN" sz="2000" dirty="0">
                <a:latin typeface="Segoe UI Light" panose="020B0502040204020203" pitchFamily="34" charset="0"/>
                <a:cs typeface="Segoe UI Light" panose="020B0502040204020203" pitchFamily="34" charset="0"/>
              </a:rPr>
              <a:t>Netflix was able to rapidly redirect traffic from the impacted AWS region to datacenters in an unaffected </a:t>
            </a:r>
            <a:r>
              <a:rPr lang="en-IN" sz="2000" dirty="0" smtClean="0">
                <a:latin typeface="Segoe UI Light" panose="020B0502040204020203" pitchFamily="34" charset="0"/>
                <a:cs typeface="Segoe UI Light" panose="020B0502040204020203" pitchFamily="34" charset="0"/>
              </a:rPr>
              <a:t>area. Netflix </a:t>
            </a:r>
            <a:r>
              <a:rPr lang="en-IN" sz="2000" dirty="0">
                <a:latin typeface="Segoe UI Light" panose="020B0502040204020203" pitchFamily="34" charset="0"/>
                <a:cs typeface="Segoe UI Light" panose="020B0502040204020203" pitchFamily="34" charset="0"/>
              </a:rPr>
              <a:t>was able to do this because it practices what it refers to as multi-region, active-active replication - where all of the data needed for its services is replicated between different AWS regions in a way that allows rapid recovery from failures</a:t>
            </a:r>
            <a:r>
              <a:rPr lang="en-IN" sz="2000" dirty="0" smtClean="0">
                <a:latin typeface="Segoe UI Light" panose="020B0502040204020203" pitchFamily="34" charset="0"/>
                <a:cs typeface="Segoe UI Light" panose="020B0502040204020203" pitchFamily="34" charset="0"/>
              </a:rPr>
              <a:t>.</a:t>
            </a:r>
          </a:p>
          <a:p>
            <a:endParaRPr lang="en-IN" sz="2000" dirty="0" smtClean="0">
              <a:latin typeface="Segoe UI Light" panose="020B0502040204020203" pitchFamily="34" charset="0"/>
              <a:cs typeface="Segoe UI Light" panose="020B0502040204020203" pitchFamily="34" charset="0"/>
            </a:endParaRPr>
          </a:p>
          <a:p>
            <a:r>
              <a:rPr lang="en-IN" sz="2000" b="1" dirty="0" smtClean="0">
                <a:latin typeface="Segoe UI Light" panose="020B0502040204020203" pitchFamily="34" charset="0"/>
                <a:cs typeface="Segoe UI Light" panose="020B0502040204020203" pitchFamily="34" charset="0"/>
              </a:rPr>
              <a:t>Outcome :</a:t>
            </a:r>
            <a:r>
              <a:rPr lang="en-IN" sz="2000" dirty="0" smtClean="0">
                <a:latin typeface="Segoe UI Light" panose="020B0502040204020203" pitchFamily="34" charset="0"/>
                <a:cs typeface="Segoe UI Light" panose="020B0502040204020203" pitchFamily="34" charset="0"/>
              </a:rPr>
              <a:t> Netflix had no significant impact on its streaming capabilities. </a:t>
            </a:r>
          </a:p>
          <a:p>
            <a:r>
              <a:rPr lang="en-IN" sz="2000" dirty="0" smtClean="0">
                <a:latin typeface="Segoe UI Light" panose="020B0502040204020203" pitchFamily="34" charset="0"/>
                <a:cs typeface="Segoe UI Light" panose="020B0502040204020203" pitchFamily="34" charset="0"/>
              </a:rPr>
              <a:t/>
            </a:r>
            <a:br>
              <a:rPr lang="en-IN" sz="2000" dirty="0" smtClean="0">
                <a:latin typeface="Segoe UI Light" panose="020B0502040204020203" pitchFamily="34" charset="0"/>
                <a:cs typeface="Segoe UI Light" panose="020B0502040204020203" pitchFamily="34" charset="0"/>
              </a:rPr>
            </a:br>
            <a:r>
              <a:rPr lang="en-IN" sz="2000" dirty="0" smtClean="0">
                <a:latin typeface="Segoe UI Light" panose="020B0502040204020203" pitchFamily="34" charset="0"/>
                <a:cs typeface="Segoe UI Light" panose="020B0502040204020203" pitchFamily="34" charset="0"/>
              </a:rPr>
              <a:t>Netflix weathered the storm by practicing Chaos engineering and making itself resilient to service disruptions and outages. </a:t>
            </a:r>
            <a:endParaRPr lang="en-IN" sz="2000" dirty="0">
              <a:latin typeface="Segoe UI Light" panose="020B0502040204020203" pitchFamily="34" charset="0"/>
              <a:ea typeface="Segoe UI" panose="020B0502040204020203" pitchFamily="34" charset="0"/>
              <a:cs typeface="Segoe UI Light" panose="020B0502040204020203" pitchFamily="34" charset="0"/>
            </a:endParaRPr>
          </a:p>
          <a:p>
            <a:endParaRPr lang="en-IN" sz="2000" dirty="0">
              <a:latin typeface="Segoe UI Light" panose="020B0502040204020203" pitchFamily="34" charset="0"/>
              <a:ea typeface="Segoe U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82093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61436"/>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Introduction to Resilience Testing</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72453" y="1572015"/>
            <a:ext cx="6232358" cy="1047979"/>
          </a:xfrm>
          <a:prstGeom prst="rect">
            <a:avLst/>
          </a:prstGeom>
        </p:spPr>
        <p:txBody>
          <a:bodyPr wrap="square">
            <a:spAutoFit/>
          </a:bodyPr>
          <a:lstStyle/>
          <a:p>
            <a:pPr marR="0" lvl="0">
              <a:lnSpc>
                <a:spcPct val="115000"/>
              </a:lnSpc>
              <a:spcBef>
                <a:spcPts val="0"/>
              </a:spcBef>
              <a:spcAft>
                <a:spcPts val="0"/>
              </a:spcAft>
            </a:pPr>
            <a:r>
              <a:rPr lang="en-IN" b="1" u="sng" dirty="0">
                <a:latin typeface="Segoe UI" panose="020B0502040204020203" pitchFamily="34" charset="0"/>
                <a:ea typeface="Segoe UI" panose="020B0502040204020203" pitchFamily="34" charset="0"/>
                <a:cs typeface="Segoe UI" panose="020B0502040204020203" pitchFamily="34" charset="0"/>
              </a:rPr>
              <a:t>Application resilience </a:t>
            </a:r>
            <a:r>
              <a:rPr lang="en-IN" dirty="0">
                <a:latin typeface="Segoe UI" panose="020B0502040204020203" pitchFamily="34" charset="0"/>
                <a:ea typeface="Segoe UI" panose="020B0502040204020203" pitchFamily="34" charset="0"/>
                <a:cs typeface="Segoe UI" panose="020B0502040204020203" pitchFamily="34" charset="0"/>
              </a:rPr>
              <a:t>is the ability of an application to react to problems in one of its components and still provide the best possible service.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320842" y="3345907"/>
            <a:ext cx="7375358" cy="2308324"/>
          </a:xfrm>
          <a:prstGeom prst="rect">
            <a:avLst/>
          </a:prstGeom>
        </p:spPr>
        <p:txBody>
          <a:bodyPr wrap="square">
            <a:spAutoFit/>
          </a:bodyPr>
          <a:lstStyle/>
          <a:p>
            <a:r>
              <a:rPr lang="en-IN" b="1" u="sng" dirty="0">
                <a:latin typeface="Segoe UI" panose="020B0502040204020203" pitchFamily="34" charset="0"/>
                <a:ea typeface="Segoe UI" panose="020B0502040204020203" pitchFamily="34" charset="0"/>
                <a:cs typeface="Segoe UI" panose="020B0502040204020203" pitchFamily="34" charset="0"/>
              </a:rPr>
              <a:t>Why Test for Application </a:t>
            </a:r>
            <a:r>
              <a:rPr lang="en-IN" b="1" u="sng" dirty="0" smtClean="0">
                <a:latin typeface="Segoe UI" panose="020B0502040204020203" pitchFamily="34" charset="0"/>
                <a:ea typeface="Segoe UI" panose="020B0502040204020203" pitchFamily="34" charset="0"/>
                <a:cs typeface="Segoe UI" panose="020B0502040204020203" pitchFamily="34" charset="0"/>
              </a:rPr>
              <a:t>Resiliency</a:t>
            </a:r>
            <a:endParaRPr lang="en-IN" b="1" dirty="0">
              <a:latin typeface="Segoe UI" panose="020B0502040204020203" pitchFamily="34" charset="0"/>
              <a:ea typeface="Segoe UI" panose="020B0502040204020203" pitchFamily="34" charset="0"/>
              <a:cs typeface="Segoe UI" panose="020B0502040204020203" pitchFamily="34" charset="0"/>
            </a:endParaRPr>
          </a:p>
          <a:p>
            <a:r>
              <a:rPr lang="en-IN" dirty="0">
                <a:latin typeface="Segoe UI" panose="020B0502040204020203" pitchFamily="34" charset="0"/>
                <a:ea typeface="Segoe UI" panose="020B0502040204020203" pitchFamily="34" charset="0"/>
                <a:cs typeface="Segoe UI" panose="020B0502040204020203" pitchFamily="34" charset="0"/>
              </a:rPr>
              <a:t>Complex, multiple technology environments have a higher degree of failure and security issues. Testing application resilience provides the ability to assess:</a:t>
            </a:r>
          </a:p>
          <a:p>
            <a:pPr marL="285750" lvl="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Non-Conformance to application resiliency </a:t>
            </a:r>
            <a:r>
              <a:rPr lang="en-IN" dirty="0" smtClean="0">
                <a:latin typeface="Segoe UI" panose="020B0502040204020203" pitchFamily="34" charset="0"/>
                <a:ea typeface="Segoe UI" panose="020B0502040204020203" pitchFamily="34" charset="0"/>
                <a:cs typeface="Segoe UI" panose="020B0502040204020203" pitchFamily="34" charset="0"/>
              </a:rPr>
              <a:t>best </a:t>
            </a:r>
            <a:r>
              <a:rPr lang="en-IN" dirty="0">
                <a:latin typeface="Segoe UI" panose="020B0502040204020203" pitchFamily="34" charset="0"/>
                <a:ea typeface="Segoe UI" panose="020B0502040204020203" pitchFamily="34" charset="0"/>
                <a:cs typeface="Segoe UI" panose="020B0502040204020203" pitchFamily="34" charset="0"/>
              </a:rPr>
              <a:t>practices</a:t>
            </a:r>
          </a:p>
          <a:p>
            <a:pPr marL="285750" lvl="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Security and Privacy issues</a:t>
            </a:r>
          </a:p>
          <a:p>
            <a:pPr marL="285750" lvl="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Scalability</a:t>
            </a:r>
          </a:p>
          <a:p>
            <a:pPr marL="285750" lvl="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Risk to your business due to application failures</a:t>
            </a:r>
          </a:p>
        </p:txBody>
      </p:sp>
      <p:pic>
        <p:nvPicPr>
          <p:cNvPr id="3" name="Picture 2"/>
          <p:cNvPicPr>
            <a:picLocks noChangeAspect="1"/>
          </p:cNvPicPr>
          <p:nvPr/>
        </p:nvPicPr>
        <p:blipFill>
          <a:blip r:embed="rId4"/>
          <a:stretch>
            <a:fillRect/>
          </a:stretch>
        </p:blipFill>
        <p:spPr>
          <a:xfrm>
            <a:off x="7696200" y="1816279"/>
            <a:ext cx="2809524" cy="1600000"/>
          </a:xfrm>
          <a:prstGeom prst="rect">
            <a:avLst/>
          </a:prstGeom>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7696200" y="4380351"/>
            <a:ext cx="3246513" cy="2054998"/>
          </a:xfrm>
          <a:prstGeom prst="rect">
            <a:avLst/>
          </a:prstGeom>
          <a:noFill/>
          <a:ln>
            <a:noFill/>
          </a:ln>
        </p:spPr>
      </p:pic>
      <p:sp>
        <p:nvSpPr>
          <p:cNvPr id="4" name="Rectangle 3"/>
          <p:cNvSpPr/>
          <p:nvPr/>
        </p:nvSpPr>
        <p:spPr>
          <a:xfrm>
            <a:off x="7909756" y="3577081"/>
            <a:ext cx="2819400" cy="533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Resilience Iterative process</a:t>
            </a:r>
            <a:endParaRPr lang="en-IN" b="1" dirty="0">
              <a:solidFill>
                <a:schemeClr val="tx1"/>
              </a:solidFill>
            </a:endParaRPr>
          </a:p>
        </p:txBody>
      </p:sp>
      <p:sp>
        <p:nvSpPr>
          <p:cNvPr id="11" name="Rectangle 10"/>
          <p:cNvSpPr/>
          <p:nvPr/>
        </p:nvSpPr>
        <p:spPr>
          <a:xfrm>
            <a:off x="533400" y="6142037"/>
            <a:ext cx="3817071"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http://www.castsoftware.com/glossary/application-resiliency</a:t>
            </a:r>
          </a:p>
        </p:txBody>
      </p:sp>
    </p:spTree>
    <p:extLst>
      <p:ext uri="{BB962C8B-B14F-4D97-AF65-F5344CB8AC3E}">
        <p14:creationId xmlns:p14="http://schemas.microsoft.com/office/powerpoint/2010/main" val="685036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61436"/>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What is Chaos Engineering </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9" name="Rectangle 8"/>
          <p:cNvSpPr/>
          <p:nvPr/>
        </p:nvSpPr>
        <p:spPr>
          <a:xfrm>
            <a:off x="152400" y="1265237"/>
            <a:ext cx="10744200" cy="410882"/>
          </a:xfrm>
          <a:prstGeom prst="rect">
            <a:avLst/>
          </a:prstGeom>
        </p:spPr>
        <p:txBody>
          <a:bodyPr wrap="square">
            <a:spAutoFit/>
          </a:bodyPr>
          <a:lstStyle/>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Principles of Chaos Engineering</a:t>
            </a:r>
            <a:endParaRPr lang="en-US" b="1" u="sng" dirty="0">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p:nvSpPr>
        <p:spPr>
          <a:xfrm>
            <a:off x="152400" y="1809220"/>
            <a:ext cx="10658583" cy="646331"/>
          </a:xfrm>
          <a:prstGeom prst="rect">
            <a:avLst/>
          </a:prstGeom>
        </p:spPr>
        <p:txBody>
          <a:bodyPr wrap="square">
            <a:spAutoFit/>
          </a:bodyPr>
          <a:lstStyle/>
          <a:p>
            <a:r>
              <a:rPr lang="en-IN" i="1" dirty="0">
                <a:latin typeface="Segoe UI" panose="020B0502040204020203" pitchFamily="34" charset="0"/>
                <a:ea typeface="Segoe UI" panose="020B0502040204020203" pitchFamily="34" charset="0"/>
                <a:cs typeface="Segoe UI" panose="020B0502040204020203" pitchFamily="34" charset="0"/>
              </a:rPr>
              <a:t>Chaos Engineering is the discipline of experimenting on a distributed system in order to build confidence in the system’s capability to withstand turbulent conditions in production.</a:t>
            </a:r>
            <a:endParaRPr lang="en-IN" dirty="0">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195208" y="2786254"/>
            <a:ext cx="10658583" cy="2585323"/>
          </a:xfrm>
          <a:prstGeom prst="rect">
            <a:avLst/>
          </a:prstGeom>
        </p:spPr>
        <p:txBody>
          <a:bodyPr wrap="square">
            <a:spAutoFit/>
          </a:bodyPr>
          <a:lstStyle/>
          <a:p>
            <a:r>
              <a:rPr lang="en-IN" b="1" dirty="0" smtClean="0">
                <a:latin typeface="Segoe UI" panose="020B0502040204020203" pitchFamily="34" charset="0"/>
                <a:ea typeface="Segoe UI" panose="020B0502040204020203" pitchFamily="34" charset="0"/>
                <a:cs typeface="Segoe UI" panose="020B0502040204020203" pitchFamily="34" charset="0"/>
              </a:rPr>
              <a:t>According to Netflix, there are four principles of Chaos engineering : </a:t>
            </a:r>
          </a:p>
          <a:p>
            <a:endParaRPr lang="en-IN" b="1"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Build </a:t>
            </a:r>
            <a:r>
              <a:rPr lang="en-IN" dirty="0">
                <a:latin typeface="Segoe UI" panose="020B0502040204020203" pitchFamily="34" charset="0"/>
                <a:ea typeface="Segoe UI" panose="020B0502040204020203" pitchFamily="34" charset="0"/>
                <a:cs typeface="Segoe UI" panose="020B0502040204020203" pitchFamily="34" charset="0"/>
              </a:rPr>
              <a:t>a Hypothesis around Steady State </a:t>
            </a:r>
            <a:r>
              <a:rPr lang="en-IN" dirty="0" smtClean="0">
                <a:latin typeface="Segoe UI" panose="020B0502040204020203" pitchFamily="34" charset="0"/>
                <a:ea typeface="Segoe UI" panose="020B0502040204020203" pitchFamily="34" charset="0"/>
                <a:cs typeface="Segoe UI" panose="020B0502040204020203" pitchFamily="34" charset="0"/>
              </a:rPr>
              <a:t>Behaviour</a:t>
            </a:r>
          </a:p>
          <a:p>
            <a:pPr marL="285750" indent="-285750">
              <a:buFont typeface="Wingdings" panose="05000000000000000000" pitchFamily="2" charset="2"/>
              <a:buChar char="q"/>
            </a:pPr>
            <a:endParaRPr lang="en-IN"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Vary Real-world </a:t>
            </a:r>
            <a:r>
              <a:rPr lang="en-IN" dirty="0" smtClean="0">
                <a:latin typeface="Segoe UI" panose="020B0502040204020203" pitchFamily="34" charset="0"/>
                <a:ea typeface="Segoe UI" panose="020B0502040204020203" pitchFamily="34" charset="0"/>
                <a:cs typeface="Segoe UI" panose="020B0502040204020203" pitchFamily="34" charset="0"/>
              </a:rPr>
              <a:t>Events</a:t>
            </a:r>
          </a:p>
          <a:p>
            <a:pPr marL="285750" indent="-285750">
              <a:buFont typeface="Wingdings" panose="05000000000000000000" pitchFamily="2" charset="2"/>
              <a:buChar char="q"/>
            </a:pPr>
            <a:endParaRPr lang="en-IN"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Run Experiments in </a:t>
            </a:r>
            <a:r>
              <a:rPr lang="en-IN" dirty="0" smtClean="0">
                <a:latin typeface="Segoe UI" panose="020B0502040204020203" pitchFamily="34" charset="0"/>
                <a:ea typeface="Segoe UI" panose="020B0502040204020203" pitchFamily="34" charset="0"/>
                <a:cs typeface="Segoe UI" panose="020B0502040204020203" pitchFamily="34" charset="0"/>
              </a:rPr>
              <a:t>Production</a:t>
            </a:r>
          </a:p>
          <a:p>
            <a:pPr marL="285750" indent="-285750">
              <a:buFont typeface="Wingdings" panose="05000000000000000000" pitchFamily="2" charset="2"/>
              <a:buChar char="q"/>
            </a:pPr>
            <a:endParaRPr lang="en-IN"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Automate Experiments to Run Continuously</a:t>
            </a:r>
          </a:p>
        </p:txBody>
      </p:sp>
      <p:pic>
        <p:nvPicPr>
          <p:cNvPr id="5" name="Picture 4"/>
          <p:cNvPicPr>
            <a:picLocks noChangeAspect="1"/>
          </p:cNvPicPr>
          <p:nvPr/>
        </p:nvPicPr>
        <p:blipFill>
          <a:blip r:embed="rId4"/>
          <a:stretch>
            <a:fillRect/>
          </a:stretch>
        </p:blipFill>
        <p:spPr>
          <a:xfrm>
            <a:off x="7010400" y="3578496"/>
            <a:ext cx="4423571" cy="2715941"/>
          </a:xfrm>
          <a:prstGeom prst="rect">
            <a:avLst/>
          </a:prstGeom>
        </p:spPr>
      </p:pic>
      <p:sp>
        <p:nvSpPr>
          <p:cNvPr id="11" name="Rectangle 10"/>
          <p:cNvSpPr/>
          <p:nvPr/>
        </p:nvSpPr>
        <p:spPr>
          <a:xfrm>
            <a:off x="533400" y="6142037"/>
            <a:ext cx="4047903"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https://www.infoq.com/news/2015/09/netflix-chaos-engineering</a:t>
            </a:r>
          </a:p>
        </p:txBody>
      </p:sp>
    </p:spTree>
    <p:extLst>
      <p:ext uri="{BB962C8B-B14F-4D97-AF65-F5344CB8AC3E}">
        <p14:creationId xmlns:p14="http://schemas.microsoft.com/office/powerpoint/2010/main" val="3776436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Why </a:t>
            </a:r>
            <a:r>
              <a:rPr lang="en-US" sz="2800" dirty="0">
                <a:latin typeface="Segoe UI" panose="020B0502040204020203" pitchFamily="34" charset="0"/>
                <a:ea typeface="Tahoma" panose="020B0604030504040204" pitchFamily="34" charset="0"/>
                <a:cs typeface="Segoe UI" panose="020B0502040204020203" pitchFamily="34" charset="0"/>
              </a:rPr>
              <a:t>test the infrastructure in production?</a:t>
            </a:r>
          </a:p>
        </p:txBody>
      </p:sp>
      <p:sp>
        <p:nvSpPr>
          <p:cNvPr id="6" name="Rectangle 5"/>
          <p:cNvSpPr/>
          <p:nvPr/>
        </p:nvSpPr>
        <p:spPr>
          <a:xfrm>
            <a:off x="1676400" y="1265237"/>
            <a:ext cx="9829800" cy="4524315"/>
          </a:xfrm>
          <a:prstGeom prst="rect">
            <a:avLst/>
          </a:prstGeom>
        </p:spPr>
        <p:txBody>
          <a:bodyPr wrap="square">
            <a:spAutoFit/>
          </a:bodyPr>
          <a:lstStyle/>
          <a:p>
            <a:pPr algn="ctr"/>
            <a:r>
              <a:rPr lang="en-US" sz="3200" i="1" dirty="0" smtClean="0">
                <a:latin typeface="Segoe UI Light" panose="020B0502040204020203" pitchFamily="34" charset="0"/>
                <a:cs typeface="Segoe UI Light" panose="020B0502040204020203" pitchFamily="34" charset="0"/>
              </a:rPr>
              <a:t>Some </a:t>
            </a:r>
            <a:r>
              <a:rPr lang="en-US" sz="3200" i="1" dirty="0">
                <a:latin typeface="Segoe UI Light" panose="020B0502040204020203" pitchFamily="34" charset="0"/>
                <a:cs typeface="Segoe UI Light" panose="020B0502040204020203" pitchFamily="34" charset="0"/>
              </a:rPr>
              <a:t>argue that intentionally disrupting an infrastructure should only be done in nonproduction environments </a:t>
            </a:r>
            <a:r>
              <a:rPr lang="en-US" sz="3200" i="1" dirty="0" smtClean="0">
                <a:latin typeface="Segoe UI Light" panose="020B0502040204020203" pitchFamily="34" charset="0"/>
                <a:cs typeface="Segoe UI Light" panose="020B0502040204020203" pitchFamily="34" charset="0"/>
              </a:rPr>
              <a:t>— “never</a:t>
            </a:r>
            <a:r>
              <a:rPr lang="en-US" sz="3200" i="1" dirty="0">
                <a:latin typeface="Segoe UI Light" panose="020B0502040204020203" pitchFamily="34" charset="0"/>
                <a:cs typeface="Segoe UI Light" panose="020B0502040204020203" pitchFamily="34" charset="0"/>
              </a:rPr>
              <a:t> in </a:t>
            </a:r>
            <a:r>
              <a:rPr lang="en-US" sz="3200" i="1" dirty="0" smtClean="0">
                <a:latin typeface="Segoe UI Light" panose="020B0502040204020203" pitchFamily="34" charset="0"/>
                <a:cs typeface="Segoe UI Light" panose="020B0502040204020203" pitchFamily="34" charset="0"/>
              </a:rPr>
              <a:t>production”</a:t>
            </a:r>
          </a:p>
          <a:p>
            <a:pPr algn="ctr"/>
            <a:endParaRPr lang="en-US" sz="3200" i="1" dirty="0">
              <a:latin typeface="Segoe UI Light" panose="020B0502040204020203" pitchFamily="34" charset="0"/>
              <a:cs typeface="Segoe UI Light" panose="020B0502040204020203" pitchFamily="34" charset="0"/>
            </a:endParaRPr>
          </a:p>
          <a:p>
            <a:pPr algn="ctr"/>
            <a:r>
              <a:rPr lang="en-US" sz="3200" i="1" dirty="0" smtClean="0">
                <a:latin typeface="Segoe UI Light" panose="020B0502040204020203" pitchFamily="34" charset="0"/>
                <a:cs typeface="Segoe UI Light" panose="020B0502040204020203" pitchFamily="34" charset="0"/>
              </a:rPr>
              <a:t>The </a:t>
            </a:r>
            <a:r>
              <a:rPr lang="en-US" sz="3200" i="1" dirty="0">
                <a:latin typeface="Segoe UI Light" panose="020B0502040204020203" pitchFamily="34" charset="0"/>
                <a:cs typeface="Segoe UI Light" panose="020B0502040204020203" pitchFamily="34" charset="0"/>
              </a:rPr>
              <a:t>Chaos Monkey deliberately destroys resources in production environments at a time of day </a:t>
            </a:r>
            <a:r>
              <a:rPr lang="en-US" sz="3200" i="1" u="sng"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when most engineers can fix any errors </a:t>
            </a:r>
            <a:r>
              <a:rPr lang="en-US" sz="3200" i="1" dirty="0">
                <a:latin typeface="Segoe UI Light" panose="020B0502040204020203" pitchFamily="34" charset="0"/>
                <a:cs typeface="Segoe UI Light" panose="020B0502040204020203" pitchFamily="34" charset="0"/>
              </a:rPr>
              <a:t>that occur. Moreover, nothing compares to finding and fixing problems in real environments</a:t>
            </a:r>
            <a:r>
              <a:rPr lang="en-US" sz="3200" i="1" dirty="0" smtClean="0">
                <a:latin typeface="Segoe UI Light" panose="020B0502040204020203" pitchFamily="34" charset="0"/>
                <a:cs typeface="Segoe UI Light" panose="020B0502040204020203" pitchFamily="34" charset="0"/>
              </a:rPr>
              <a:t>.</a:t>
            </a:r>
            <a:endParaRPr lang="en-US" sz="3200" i="1" dirty="0">
              <a:latin typeface="Segoe UI Light" panose="020B0502040204020203" pitchFamily="34" charset="0"/>
              <a:cs typeface="Segoe UI Light"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Tree>
    <p:extLst>
      <p:ext uri="{BB962C8B-B14F-4D97-AF65-F5344CB8AC3E}">
        <p14:creationId xmlns:p14="http://schemas.microsoft.com/office/powerpoint/2010/main" val="190540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61436"/>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Cloud Terminology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9" name="Rectangle 8"/>
          <p:cNvSpPr/>
          <p:nvPr/>
        </p:nvSpPr>
        <p:spPr>
          <a:xfrm>
            <a:off x="506506" y="1397318"/>
            <a:ext cx="10744200" cy="2003625"/>
          </a:xfrm>
          <a:prstGeom prst="rect">
            <a:avLst/>
          </a:prstGeom>
        </p:spPr>
        <p:txBody>
          <a:bodyPr wrap="square">
            <a:spAutoFit/>
          </a:bodyPr>
          <a:lstStyle/>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Region : </a:t>
            </a:r>
            <a:r>
              <a:rPr lang="en-US" dirty="0" smtClean="0">
                <a:latin typeface="Segoe UI" panose="020B0502040204020203" pitchFamily="34" charset="0"/>
                <a:ea typeface="Segoe UI" panose="020B0502040204020203" pitchFamily="34" charset="0"/>
                <a:cs typeface="Segoe UI" panose="020B0502040204020203" pitchFamily="34" charset="0"/>
              </a:rPr>
              <a:t>R</a:t>
            </a:r>
            <a:r>
              <a:rPr lang="en-IN" dirty="0" smtClean="0">
                <a:latin typeface="Segoe UI" panose="020B0502040204020203" pitchFamily="34" charset="0"/>
                <a:ea typeface="Segoe UI" panose="020B0502040204020203" pitchFamily="34" charset="0"/>
                <a:cs typeface="Segoe UI" panose="020B0502040204020203" pitchFamily="34" charset="0"/>
              </a:rPr>
              <a:t>egions </a:t>
            </a:r>
            <a:r>
              <a:rPr lang="en-IN" dirty="0">
                <a:latin typeface="Segoe UI" panose="020B0502040204020203" pitchFamily="34" charset="0"/>
                <a:ea typeface="Segoe UI" panose="020B0502040204020203" pitchFamily="34" charset="0"/>
                <a:cs typeface="Segoe UI" panose="020B0502040204020203" pitchFamily="34" charset="0"/>
              </a:rPr>
              <a:t>are the physical locations where applications and data exist. Each </a:t>
            </a:r>
            <a:r>
              <a:rPr lang="en-IN" i="1" dirty="0">
                <a:latin typeface="Segoe UI" panose="020B0502040204020203" pitchFamily="34" charset="0"/>
                <a:ea typeface="Segoe UI" panose="020B0502040204020203" pitchFamily="34" charset="0"/>
                <a:cs typeface="Segoe UI" panose="020B0502040204020203" pitchFamily="34" charset="0"/>
              </a:rPr>
              <a:t>region</a:t>
            </a:r>
            <a:r>
              <a:rPr lang="en-IN" dirty="0">
                <a:latin typeface="Segoe UI" panose="020B0502040204020203" pitchFamily="34" charset="0"/>
                <a:ea typeface="Segoe UI" panose="020B0502040204020203" pitchFamily="34" charset="0"/>
                <a:cs typeface="Segoe UI" panose="020B0502040204020203" pitchFamily="34" charset="0"/>
              </a:rPr>
              <a:t> is a separate geographic </a:t>
            </a:r>
            <a:r>
              <a:rPr lang="en-IN" dirty="0" smtClean="0">
                <a:latin typeface="Segoe UI" panose="020B0502040204020203" pitchFamily="34" charset="0"/>
                <a:ea typeface="Segoe UI" panose="020B0502040204020203" pitchFamily="34" charset="0"/>
                <a:cs typeface="Segoe UI" panose="020B0502040204020203" pitchFamily="34" charset="0"/>
              </a:rPr>
              <a:t>area and are completely independent of each other. </a:t>
            </a:r>
            <a:r>
              <a:rPr lang="en-US" dirty="0" smtClean="0">
                <a:latin typeface="Segoe UI" panose="020B0502040204020203" pitchFamily="34" charset="0"/>
                <a:ea typeface="Segoe UI" panose="020B0502040204020203" pitchFamily="34" charset="0"/>
                <a:cs typeface="Segoe UI" panose="020B0502040204020203" pitchFamily="34" charset="0"/>
              </a:rPr>
              <a:t/>
            </a:r>
            <a:br>
              <a:rPr lang="en-US" dirty="0" smtClean="0">
                <a:latin typeface="Segoe UI" panose="020B0502040204020203" pitchFamily="34" charset="0"/>
                <a:ea typeface="Segoe UI" panose="020B0502040204020203" pitchFamily="34" charset="0"/>
                <a:cs typeface="Segoe UI" panose="020B0502040204020203" pitchFamily="34" charset="0"/>
              </a:rPr>
            </a:br>
            <a:endParaRPr lang="en-US" b="1" u="sng" dirty="0" smtClean="0">
              <a:latin typeface="Segoe UI" panose="020B0502040204020203" pitchFamily="34" charset="0"/>
              <a:ea typeface="Segoe UI" panose="020B0502040204020203" pitchFamily="34" charset="0"/>
              <a:cs typeface="Segoe UI" panose="020B0502040204020203" pitchFamily="34" charset="0"/>
            </a:endParaRPr>
          </a:p>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Availability Zone : </a:t>
            </a:r>
            <a:r>
              <a:rPr lang="en-IN" dirty="0">
                <a:latin typeface="Segoe UI" panose="020B0502040204020203" pitchFamily="34" charset="0"/>
                <a:ea typeface="Segoe UI" panose="020B0502040204020203" pitchFamily="34" charset="0"/>
                <a:cs typeface="Segoe UI" panose="020B0502040204020203" pitchFamily="34" charset="0"/>
              </a:rPr>
              <a:t>Each region has multiple, isolated locations known as Availability Zones. </a:t>
            </a:r>
            <a:r>
              <a:rPr lang="en-IN" dirty="0" smtClean="0">
                <a:latin typeface="Segoe UI" panose="020B0502040204020203" pitchFamily="34" charset="0"/>
                <a:ea typeface="Segoe UI" panose="020B0502040204020203" pitchFamily="34" charset="0"/>
                <a:cs typeface="Segoe UI" panose="020B0502040204020203" pitchFamily="34" charset="0"/>
              </a:rPr>
              <a:t/>
            </a:r>
            <a:br>
              <a:rPr lang="en-IN" dirty="0" smtClean="0">
                <a:latin typeface="Segoe UI" panose="020B0502040204020203" pitchFamily="34" charset="0"/>
                <a:ea typeface="Segoe UI" panose="020B0502040204020203" pitchFamily="34" charset="0"/>
                <a:cs typeface="Segoe UI" panose="020B0502040204020203" pitchFamily="34" charset="0"/>
              </a:rPr>
            </a:br>
            <a:r>
              <a:rPr lang="en-IN" dirty="0" smtClean="0">
                <a:latin typeface="Segoe UI" panose="020B0502040204020203" pitchFamily="34" charset="0"/>
                <a:ea typeface="Segoe UI" panose="020B0502040204020203" pitchFamily="34" charset="0"/>
                <a:cs typeface="Segoe UI" panose="020B0502040204020203" pitchFamily="34" charset="0"/>
              </a:rPr>
              <a:t>Each </a:t>
            </a:r>
            <a:r>
              <a:rPr lang="en-IN" dirty="0">
                <a:latin typeface="Segoe UI" panose="020B0502040204020203" pitchFamily="34" charset="0"/>
                <a:ea typeface="Segoe UI" panose="020B0502040204020203" pitchFamily="34" charset="0"/>
                <a:cs typeface="Segoe UI" panose="020B0502040204020203" pitchFamily="34" charset="0"/>
              </a:rPr>
              <a:t>Availability Zone is isolated, but the Availability Zones in a region are connected through low-latency </a:t>
            </a:r>
            <a:r>
              <a:rPr lang="en-IN" dirty="0" smtClean="0">
                <a:latin typeface="Segoe UI" panose="020B0502040204020203" pitchFamily="34" charset="0"/>
                <a:ea typeface="Segoe UI" panose="020B0502040204020203" pitchFamily="34" charset="0"/>
                <a:cs typeface="Segoe UI" panose="020B0502040204020203" pitchFamily="34" charset="0"/>
              </a:rPr>
              <a:t>links. </a:t>
            </a:r>
            <a:endParaRPr lang="en-US" b="1" u="sng" dirty="0">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p:nvSpPr>
        <p:spPr>
          <a:xfrm>
            <a:off x="152400" y="1809220"/>
            <a:ext cx="10658583" cy="369332"/>
          </a:xfrm>
          <a:prstGeom prst="rect">
            <a:avLst/>
          </a:prstGeom>
        </p:spPr>
        <p:txBody>
          <a:bodyPr wrap="square">
            <a:spAutoFit/>
          </a:bodyPr>
          <a:lstStyle/>
          <a:p>
            <a:endParaRPr lang="en-IN"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stretch>
            <a:fillRect/>
          </a:stretch>
        </p:blipFill>
        <p:spPr>
          <a:xfrm>
            <a:off x="8811095" y="3246437"/>
            <a:ext cx="2894162" cy="2514600"/>
          </a:xfrm>
          <a:prstGeom prst="rect">
            <a:avLst/>
          </a:prstGeom>
        </p:spPr>
      </p:pic>
      <p:sp>
        <p:nvSpPr>
          <p:cNvPr id="10" name="Rectangle 9"/>
          <p:cNvSpPr/>
          <p:nvPr/>
        </p:nvSpPr>
        <p:spPr>
          <a:xfrm>
            <a:off x="506506" y="3501083"/>
            <a:ext cx="7543800" cy="2640723"/>
          </a:xfrm>
          <a:prstGeom prst="rect">
            <a:avLst/>
          </a:prstGeom>
        </p:spPr>
        <p:txBody>
          <a:bodyPr wrap="square">
            <a:spAutoFit/>
          </a:bodyPr>
          <a:lstStyle/>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Auto Scaling : </a:t>
            </a:r>
            <a:r>
              <a:rPr lang="en-US" dirty="0" smtClean="0">
                <a:latin typeface="Segoe UI" panose="020B0502040204020203" pitchFamily="34" charset="0"/>
                <a:ea typeface="Segoe UI" panose="020B0502040204020203" pitchFamily="34" charset="0"/>
                <a:cs typeface="Segoe UI" panose="020B0502040204020203" pitchFamily="34" charset="0"/>
              </a:rPr>
              <a:t>  </a:t>
            </a:r>
            <a:r>
              <a:rPr lang="en-IN" dirty="0">
                <a:latin typeface="Segoe UI" panose="020B0502040204020203" pitchFamily="34" charset="0"/>
                <a:ea typeface="Segoe UI" panose="020B0502040204020203" pitchFamily="34" charset="0"/>
                <a:cs typeface="Segoe UI" panose="020B0502040204020203" pitchFamily="34" charset="0"/>
              </a:rPr>
              <a:t>Auto scaling is a cloud computing feature that allows users to automatically scale cloud services, like virtual machines (VM) and server capacities, up or down, depending on defined situations.</a:t>
            </a:r>
            <a:r>
              <a:rPr lang="en-IN" dirty="0" smtClean="0">
                <a:latin typeface="Segoe UI" panose="020B0502040204020203" pitchFamily="34" charset="0"/>
                <a:ea typeface="Segoe UI" panose="020B0502040204020203" pitchFamily="34" charset="0"/>
                <a:cs typeface="Segoe UI" panose="020B0502040204020203" pitchFamily="34" charset="0"/>
              </a:rPr>
              <a:t> </a:t>
            </a:r>
            <a:r>
              <a:rPr lang="en-US" dirty="0" smtClean="0">
                <a:latin typeface="Segoe UI" panose="020B0502040204020203" pitchFamily="34" charset="0"/>
                <a:ea typeface="Segoe UI" panose="020B0502040204020203" pitchFamily="34" charset="0"/>
                <a:cs typeface="Segoe UI" panose="020B0502040204020203" pitchFamily="34" charset="0"/>
              </a:rPr>
              <a:t/>
            </a:r>
            <a:br>
              <a:rPr lang="en-US" dirty="0" smtClean="0">
                <a:latin typeface="Segoe UI" panose="020B0502040204020203" pitchFamily="34" charset="0"/>
                <a:ea typeface="Segoe UI" panose="020B0502040204020203" pitchFamily="34" charset="0"/>
                <a:cs typeface="Segoe UI" panose="020B0502040204020203" pitchFamily="34" charset="0"/>
              </a:rPr>
            </a:br>
            <a:endParaRPr lang="en-US" dirty="0" smtClean="0">
              <a:latin typeface="Segoe UI" panose="020B0502040204020203" pitchFamily="34" charset="0"/>
              <a:ea typeface="Segoe UI" panose="020B0502040204020203" pitchFamily="34" charset="0"/>
              <a:cs typeface="Segoe UI" panose="020B0502040204020203" pitchFamily="34" charset="0"/>
            </a:endParaRPr>
          </a:p>
          <a:p>
            <a:pPr marR="0" lvl="0">
              <a:lnSpc>
                <a:spcPct val="115000"/>
              </a:lnSpc>
              <a:spcBef>
                <a:spcPts val="0"/>
              </a:spcBef>
              <a:spcAft>
                <a:spcPts val="0"/>
              </a:spcAft>
            </a:pPr>
            <a:r>
              <a:rPr lang="en-US" b="1" u="sng" dirty="0" smtClean="0">
                <a:latin typeface="Segoe UI" panose="020B0502040204020203" pitchFamily="34" charset="0"/>
                <a:ea typeface="Segoe UI" panose="020B0502040204020203" pitchFamily="34" charset="0"/>
                <a:cs typeface="Segoe UI" panose="020B0502040204020203" pitchFamily="34" charset="0"/>
              </a:rPr>
              <a:t>Elasticity :</a:t>
            </a:r>
            <a:r>
              <a:rPr lang="en-US" dirty="0" smtClean="0">
                <a:latin typeface="Segoe UI" panose="020B0502040204020203" pitchFamily="34" charset="0"/>
                <a:ea typeface="Segoe UI" panose="020B0502040204020203" pitchFamily="34" charset="0"/>
                <a:cs typeface="Segoe UI" panose="020B0502040204020203" pitchFamily="34" charset="0"/>
              </a:rPr>
              <a:t> E</a:t>
            </a:r>
            <a:r>
              <a:rPr lang="en-IN" dirty="0" smtClean="0">
                <a:latin typeface="Segoe UI" panose="020B0502040204020203" pitchFamily="34" charset="0"/>
                <a:ea typeface="Segoe UI" panose="020B0502040204020203" pitchFamily="34" charset="0"/>
                <a:cs typeface="Segoe UI" panose="020B0502040204020203" pitchFamily="34" charset="0"/>
              </a:rPr>
              <a:t>lasticity</a:t>
            </a:r>
            <a:r>
              <a:rPr lang="en-IN" dirty="0">
                <a:latin typeface="Segoe UI" panose="020B0502040204020203" pitchFamily="34" charset="0"/>
                <a:ea typeface="Segoe UI" panose="020B0502040204020203" pitchFamily="34" charset="0"/>
                <a:cs typeface="Segoe UI" panose="020B0502040204020203" pitchFamily="34" charset="0"/>
              </a:rPr>
              <a:t> is defined as "the degree to which a system is able to adapt to workload changes by provisioning and de-provisioning resources in an autonomic manner, such that at each point in time the available resources match the current demand as closely as possible".</a:t>
            </a:r>
            <a:endParaRPr lang="en-US" b="1" u="sng" dirty="0" smtClean="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09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61436"/>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Simian Army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4191000" y="1493837"/>
            <a:ext cx="7315200" cy="5189113"/>
          </a:xfrm>
          <a:prstGeom prst="rect">
            <a:avLst/>
          </a:prstGeom>
        </p:spPr>
        <p:txBody>
          <a:bodyPr wrap="square">
            <a:spAutoFit/>
          </a:bodyPr>
          <a:lstStyle/>
          <a:p>
            <a:pPr marR="0" lvl="0">
              <a:lnSpc>
                <a:spcPct val="115000"/>
              </a:lnSpc>
              <a:spcBef>
                <a:spcPts val="0"/>
              </a:spcBef>
              <a:spcAft>
                <a:spcPts val="0"/>
              </a:spcAft>
            </a:pPr>
            <a:r>
              <a:rPr lang="en-US" sz="1600" b="1" i="1" dirty="0" smtClean="0">
                <a:latin typeface="Segoe UI" panose="020B0502040204020203" pitchFamily="34" charset="0"/>
                <a:ea typeface="Segoe UI" panose="020B0502040204020203" pitchFamily="34" charset="0"/>
                <a:cs typeface="Segoe UI" panose="020B0502040204020203" pitchFamily="34" charset="0"/>
              </a:rPr>
              <a:t>A set of tools (scheduled agents) that deliberately shuts down services, slows down performance, checks conformity, and tests the ability to survive them</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Chaos </a:t>
            </a:r>
            <a:r>
              <a:rPr lang="en-US" sz="1600" dirty="0">
                <a:latin typeface="Segoe UI" panose="020B0502040204020203" pitchFamily="34" charset="0"/>
                <a:ea typeface="Segoe UI" panose="020B0502040204020203" pitchFamily="34" charset="0"/>
                <a:cs typeface="Segoe UI" panose="020B0502040204020203" pitchFamily="34" charset="0"/>
              </a:rPr>
              <a:t>Monkey  – Shuts down instances randomly</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Chaos </a:t>
            </a:r>
            <a:r>
              <a:rPr lang="en-US" sz="1600" dirty="0">
                <a:latin typeface="Segoe UI" panose="020B0502040204020203" pitchFamily="34" charset="0"/>
                <a:ea typeface="Segoe UI" panose="020B0502040204020203" pitchFamily="34" charset="0"/>
                <a:cs typeface="Segoe UI" panose="020B0502040204020203" pitchFamily="34" charset="0"/>
              </a:rPr>
              <a:t>Gorilla (AZ Failure)– Simulates outage of an entire availability zone</a:t>
            </a:r>
          </a:p>
          <a:p>
            <a:pPr marL="894146" lvl="1" indent="-342900">
              <a:lnSpc>
                <a:spcPct val="115000"/>
              </a:lnSpc>
              <a:spcBef>
                <a:spcPts val="0"/>
              </a:spcBef>
              <a:spcAft>
                <a:spcPts val="0"/>
              </a:spcAft>
              <a:buFont typeface="Wingdings" panose="05000000000000000000" pitchFamily="2" charset="2"/>
              <a:buChar char="q"/>
            </a:pPr>
            <a:r>
              <a:rPr lang="en-US" sz="1600" dirty="0">
                <a:latin typeface="Segoe UI" panose="020B0502040204020203" pitchFamily="34" charset="0"/>
                <a:ea typeface="Segoe UI" panose="020B0502040204020203" pitchFamily="34" charset="0"/>
                <a:cs typeface="Segoe UI" panose="020B0502040204020203" pitchFamily="34" charset="0"/>
              </a:rPr>
              <a:t>Chaos Kong: Region Failure</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Latency Monkey (Artificial Delays)– Creates artificial delays in client-server communication</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Conformity Monkey (Best Practices) – Shuts down instances which don’t comply to Best practices.  </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Security Monkey (Security Violations) – Finds security vulnerabilities such as improperly configured security groups</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Doctor Monkey (Health Checks) – Performs health checks (such as CPU)</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Janitor Monkey (Unused Instances) – Searches for unused resources and disposes of them</a:t>
            </a:r>
          </a:p>
          <a:p>
            <a:pPr marL="894146" lvl="1" indent="-342900">
              <a:lnSpc>
                <a:spcPct val="115000"/>
              </a:lnSpc>
              <a:spcBef>
                <a:spcPts val="0"/>
              </a:spcBef>
              <a:spcAft>
                <a:spcPts val="0"/>
              </a:spcAft>
              <a:buFont typeface="Wingdings" panose="05000000000000000000" pitchFamily="2" charset="2"/>
              <a:buChar char="q"/>
            </a:pPr>
            <a:r>
              <a:rPr lang="en-US" sz="1600" dirty="0" smtClean="0">
                <a:latin typeface="Segoe UI" panose="020B0502040204020203" pitchFamily="34" charset="0"/>
                <a:ea typeface="Segoe UI" panose="020B0502040204020203" pitchFamily="34" charset="0"/>
                <a:cs typeface="Segoe UI" panose="020B0502040204020203" pitchFamily="34" charset="0"/>
              </a:rPr>
              <a:t>Howler Monkey : Monitors and reports AWS Limitations.</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Footer Placeholder 4"/>
          <p:cNvSpPr>
            <a:spLocks noGrp="1"/>
          </p:cNvSpPr>
          <p:nvPr>
            <p:ph type="ftr" sz="quarter" idx="3"/>
          </p:nvPr>
        </p:nvSpPr>
        <p:spPr>
          <a:xfrm>
            <a:off x="4121598" y="6549835"/>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798637"/>
            <a:ext cx="2560320" cy="3200400"/>
          </a:xfrm>
          <a:prstGeom prst="rect">
            <a:avLst/>
          </a:prstGeom>
        </p:spPr>
      </p:pic>
      <p:cxnSp>
        <p:nvCxnSpPr>
          <p:cNvPr id="5" name="Straight Connector 4"/>
          <p:cNvCxnSpPr/>
          <p:nvPr/>
        </p:nvCxnSpPr>
        <p:spPr>
          <a:xfrm>
            <a:off x="4038600" y="1341437"/>
            <a:ext cx="0" cy="4724400"/>
          </a:xfrm>
          <a:prstGeom prst="line">
            <a:avLst/>
          </a:prstGeom>
        </p:spPr>
        <p:style>
          <a:lnRef idx="1">
            <a:schemeClr val="accent5"/>
          </a:lnRef>
          <a:fillRef idx="0">
            <a:schemeClr val="accent5"/>
          </a:fillRef>
          <a:effectRef idx="0">
            <a:schemeClr val="accent5"/>
          </a:effectRef>
          <a:fontRef idx="minor">
            <a:schemeClr val="tx1"/>
          </a:fontRef>
        </p:style>
      </p:cxnSp>
      <p:sp>
        <p:nvSpPr>
          <p:cNvPr id="9" name="Rectangle 8"/>
          <p:cNvSpPr/>
          <p:nvPr/>
        </p:nvSpPr>
        <p:spPr>
          <a:xfrm>
            <a:off x="533400" y="6142037"/>
            <a:ext cx="3615092"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smtClean="0">
                <a:latin typeface="Segoe UI Light" panose="020B0502040204020203" pitchFamily="34" charset="0"/>
                <a:cs typeface="Segoe UI Light" panose="020B0502040204020203" pitchFamily="34" charset="0"/>
                <a:hlinkClick r:id="rId5"/>
              </a:rPr>
              <a:t>http://www.ibm.com/developerworks/library/a-devops4/</a:t>
            </a:r>
            <a:r>
              <a:rPr lang="en-US" sz="1000" i="1" dirty="0" smtClean="0">
                <a:latin typeface="Segoe UI Light" panose="020B0502040204020203" pitchFamily="34" charset="0"/>
                <a:cs typeface="Segoe UI Light" panose="020B0502040204020203" pitchFamily="34" charset="0"/>
              </a:rPr>
              <a:t> </a:t>
            </a:r>
            <a:endParaRPr lang="en-US" sz="10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2237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Chaos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417637"/>
            <a:ext cx="10744200" cy="1339149"/>
          </a:xfrm>
          <a:prstGeom prst="rect">
            <a:avLst/>
          </a:prstGeom>
        </p:spPr>
        <p:txBody>
          <a:bodyPr wrap="square">
            <a:spAutoFit/>
          </a:bodyPr>
          <a:lstStyle/>
          <a:p>
            <a:pPr marR="0" lvl="0">
              <a:lnSpc>
                <a:spcPct val="115000"/>
              </a:lnSpc>
              <a:spcBef>
                <a:spcPts val="0"/>
              </a:spcBef>
              <a:spcAft>
                <a:spcPts val="0"/>
              </a:spcAft>
            </a:pPr>
            <a:r>
              <a:rPr lang="en-US" b="1" i="1" dirty="0">
                <a:latin typeface="Segoe UI" panose="020B0502040204020203" pitchFamily="34" charset="0"/>
                <a:ea typeface="Segoe UI" panose="020B0502040204020203" pitchFamily="34" charset="0"/>
                <a:cs typeface="Segoe UI" panose="020B0502040204020203" pitchFamily="34" charset="0"/>
              </a:rPr>
              <a:t>Chaos Monkey apply monitoring, diagnostics, randomization, and disruption to the infrastructure to ensure that engineers apply automation to limit the impact users experience when big problems do occur</a:t>
            </a:r>
            <a:r>
              <a:rPr lang="en-US" b="1" i="1" dirty="0" smtClean="0">
                <a:latin typeface="Segoe UI" panose="020B0502040204020203" pitchFamily="34" charset="0"/>
                <a:ea typeface="Segoe UI" panose="020B0502040204020203" pitchFamily="34" charset="0"/>
                <a:cs typeface="Segoe UI" panose="020B0502040204020203" pitchFamily="34" charset="0"/>
              </a:rPr>
              <a:t>.</a:t>
            </a:r>
          </a:p>
          <a:p>
            <a:pPr marR="0" lvl="0">
              <a:lnSpc>
                <a:spcPct val="115000"/>
              </a:lnSpc>
              <a:spcBef>
                <a:spcPts val="0"/>
              </a:spcBef>
              <a:spcAft>
                <a:spcPts val="0"/>
              </a:spcAft>
            </a:pP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152400" y="2483590"/>
            <a:ext cx="8534400" cy="1543499"/>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b="1" dirty="0" smtClean="0">
                <a:latin typeface="Segoe UI" panose="020B0502040204020203" pitchFamily="34" charset="0"/>
                <a:ea typeface="Segoe UI" panose="020B0502040204020203" pitchFamily="34" charset="0"/>
                <a:cs typeface="Segoe UI"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Service running on AWS and seeking out Auto Scaling groups and terminating instances per group.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Has a configurable schedule , running by default on non holiday weekdays between 9 am and 3 pm </a:t>
            </a:r>
            <a:endParaRPr lang="en-IN" b="1" dirty="0">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4"/>
          <a:stretch>
            <a:fillRect/>
          </a:stretch>
        </p:blipFill>
        <p:spPr>
          <a:xfrm>
            <a:off x="8680342" y="3073538"/>
            <a:ext cx="3543725" cy="2948107"/>
          </a:xfrm>
          <a:prstGeom prst="rect">
            <a:avLst/>
          </a:prstGeom>
          <a:ln>
            <a:noFill/>
          </a:ln>
        </p:spPr>
      </p:pic>
      <p:sp>
        <p:nvSpPr>
          <p:cNvPr id="9" name="Rectangle 8"/>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
        <p:nvSpPr>
          <p:cNvPr id="10" name="Rectangle 9"/>
          <p:cNvSpPr/>
          <p:nvPr/>
        </p:nvSpPr>
        <p:spPr>
          <a:xfrm>
            <a:off x="174812" y="4725906"/>
            <a:ext cx="7082118" cy="1295739"/>
          </a:xfrm>
          <a:prstGeom prst="rect">
            <a:avLst/>
          </a:prstGeom>
        </p:spPr>
        <p:txBody>
          <a:bodyPr wrap="square">
            <a:spAutoFit/>
          </a:bodyPr>
          <a:lstStyle/>
          <a:p>
            <a:pPr marL="285750" indent="-285750">
              <a:lnSpc>
                <a:spcPct val="115000"/>
              </a:lnSpc>
              <a:spcBef>
                <a:spcPts val="0"/>
              </a:spcBef>
              <a:spcAft>
                <a:spcPts val="0"/>
              </a:spcAft>
              <a:buFont typeface="Wingdings" panose="05000000000000000000" pitchFamily="2" charset="2"/>
              <a:buChar char="v"/>
            </a:pPr>
            <a:r>
              <a:rPr lang="en-IN" sz="20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Prepare to fail to ensure you can tolerate instance failure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Learn from new unpredicted issues that may occur.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Check services automatic rebalance without user visual impact . </a:t>
            </a:r>
          </a:p>
        </p:txBody>
      </p:sp>
    </p:spTree>
    <p:extLst>
      <p:ext uri="{BB962C8B-B14F-4D97-AF65-F5344CB8AC3E}">
        <p14:creationId xmlns:p14="http://schemas.microsoft.com/office/powerpoint/2010/main" val="3481982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rPr>
              <a:t>The </a:t>
            </a:r>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Chaos Gorilla</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5" name="Rectangle 4"/>
          <p:cNvSpPr/>
          <p:nvPr/>
        </p:nvSpPr>
        <p:spPr>
          <a:xfrm>
            <a:off x="381000" y="1369529"/>
            <a:ext cx="6705600" cy="2923877"/>
          </a:xfrm>
          <a:prstGeom prst="rect">
            <a:avLst/>
          </a:prstGeom>
        </p:spPr>
        <p:txBody>
          <a:bodyPr wrap="square">
            <a:spAutoFit/>
          </a:bodyPr>
          <a:lstStyle/>
          <a:p>
            <a:pPr>
              <a:lnSpc>
                <a:spcPct val="115000"/>
              </a:lnSpc>
              <a:spcBef>
                <a:spcPts val="0"/>
              </a:spcBef>
              <a:spcAft>
                <a:spcPts val="0"/>
              </a:spcAft>
            </a:pPr>
            <a:r>
              <a:rPr lang="en-IN" b="1" dirty="0" smtClean="0">
                <a:latin typeface="Segoe UI" panose="020B0502040204020203" pitchFamily="34" charset="0"/>
                <a:ea typeface="Segoe UI" panose="020B0502040204020203" pitchFamily="34" charset="0"/>
                <a:cs typeface="Segoe UI" panose="020B0502040204020203" pitchFamily="34" charset="0"/>
              </a:rPr>
              <a:t>Chaos Gorilla</a:t>
            </a:r>
          </a:p>
          <a:p>
            <a:pPr>
              <a:lnSpc>
                <a:spcPct val="115000"/>
              </a:lnSpc>
              <a:spcBef>
                <a:spcPts val="0"/>
              </a:spcBef>
              <a:spcAft>
                <a:spcPts val="0"/>
              </a:spcAft>
            </a:pPr>
            <a:endParaRPr lang="en-IN" sz="2000" b="1" dirty="0" smtClean="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Simulate </a:t>
            </a:r>
            <a:r>
              <a:rPr lang="en-IN" dirty="0">
                <a:latin typeface="Segoe UI" panose="020B0502040204020203" pitchFamily="34" charset="0"/>
                <a:ea typeface="Segoe UI" panose="020B0502040204020203" pitchFamily="34" charset="0"/>
                <a:cs typeface="Segoe UI" panose="020B0502040204020203" pitchFamily="34" charset="0"/>
              </a:rPr>
              <a:t>an Availability Zone becoming </a:t>
            </a:r>
            <a:r>
              <a:rPr lang="en-IN" dirty="0" smtClean="0">
                <a:latin typeface="Segoe UI" panose="020B0502040204020203" pitchFamily="34" charset="0"/>
                <a:ea typeface="Segoe UI" panose="020B0502040204020203" pitchFamily="34" charset="0"/>
                <a:cs typeface="Segoe UI" panose="020B0502040204020203" pitchFamily="34" charset="0"/>
              </a:rPr>
              <a:t>unavailable</a:t>
            </a:r>
          </a:p>
          <a:p>
            <a:pPr marL="836996" lvl="1" indent="-285750">
              <a:lnSpc>
                <a:spcPct val="115000"/>
              </a:lnSpc>
              <a:spcBef>
                <a:spcPts val="0"/>
              </a:spcBef>
              <a:spcAft>
                <a:spcPts val="0"/>
              </a:spcAft>
              <a:buFont typeface="Wingdings" panose="05000000000000000000" pitchFamily="2" charset="2"/>
              <a:buChar char="q"/>
            </a:pPr>
            <a:endParaRPr lang="en-IN"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Validate multi Availability Zone Redundancy </a:t>
            </a:r>
          </a:p>
          <a:p>
            <a:pPr marL="836996" lvl="1" indent="-285750">
              <a:lnSpc>
                <a:spcPct val="115000"/>
              </a:lnSpc>
              <a:spcBef>
                <a:spcPts val="0"/>
              </a:spcBef>
              <a:spcAft>
                <a:spcPts val="0"/>
              </a:spcAft>
              <a:buFont typeface="Wingdings" panose="05000000000000000000" pitchFamily="2" charset="2"/>
              <a:buChar char="q"/>
            </a:pPr>
            <a:endParaRPr lang="en-IN"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Deploy to multiple AZs by default </a:t>
            </a:r>
          </a:p>
          <a:p>
            <a:pPr lvl="1">
              <a:lnSpc>
                <a:spcPct val="115000"/>
              </a:lnSpc>
              <a:spcBef>
                <a:spcPts val="0"/>
              </a:spcBef>
              <a:spcAft>
                <a:spcPts val="0"/>
              </a:spcAft>
            </a:pPr>
            <a:endParaRPr lang="en-IN" sz="1600" dirty="0" smtClean="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endParaRPr lang="en-IN" sz="1600" dirty="0" smtClean="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stretch>
            <a:fillRect/>
          </a:stretch>
        </p:blipFill>
        <p:spPr>
          <a:xfrm>
            <a:off x="8661415" y="1825015"/>
            <a:ext cx="2976022" cy="2716822"/>
          </a:xfrm>
          <a:prstGeom prst="rect">
            <a:avLst/>
          </a:prstGeom>
        </p:spPr>
      </p:pic>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3103313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rPr>
              <a:t>The </a:t>
            </a:r>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Chaos </a:t>
            </a:r>
            <a:r>
              <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rPr>
              <a:t>Kong</a:t>
            </a:r>
          </a:p>
        </p:txBody>
      </p:sp>
      <p:sp>
        <p:nvSpPr>
          <p:cNvPr id="5" name="Rectangle 4"/>
          <p:cNvSpPr/>
          <p:nvPr/>
        </p:nvSpPr>
        <p:spPr>
          <a:xfrm>
            <a:off x="528918" y="1261713"/>
            <a:ext cx="5715000" cy="1578894"/>
          </a:xfrm>
          <a:prstGeom prst="rect">
            <a:avLst/>
          </a:prstGeom>
        </p:spPr>
        <p:txBody>
          <a:bodyPr wrap="square">
            <a:spAutoFit/>
          </a:bodyPr>
          <a:lstStyle/>
          <a:p>
            <a:pPr>
              <a:lnSpc>
                <a:spcPct val="115000"/>
              </a:lnSpc>
              <a:spcBef>
                <a:spcPts val="0"/>
              </a:spcBef>
              <a:spcAft>
                <a:spcPts val="0"/>
              </a:spcAft>
            </a:pPr>
            <a:r>
              <a:rPr lang="en-IN" b="1" dirty="0" smtClean="0">
                <a:latin typeface="Segoe UI" panose="020B0502040204020203" pitchFamily="34" charset="0"/>
                <a:ea typeface="Segoe UI" panose="020B0502040204020203" pitchFamily="34" charset="0"/>
                <a:cs typeface="Segoe UI" panose="020B0502040204020203" pitchFamily="34" charset="0"/>
              </a:rPr>
              <a:t>Chaos Kong</a:t>
            </a:r>
          </a:p>
          <a:p>
            <a:pPr marL="894146" lvl="1" indent="-34290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Kill entire region and shift traffic globally</a:t>
            </a:r>
          </a:p>
          <a:p>
            <a:pPr marL="894146" lvl="1" indent="-34290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Used to validate our active - active region strategy</a:t>
            </a:r>
          </a:p>
          <a:p>
            <a:pPr marL="894146" lvl="1" indent="-34290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Traffic has to be switched to a new region </a:t>
            </a:r>
          </a:p>
          <a:p>
            <a:pPr marL="894146" lvl="1" indent="-34290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Run once every few months.  </a:t>
            </a:r>
          </a:p>
        </p:txBody>
      </p:sp>
      <p:pic>
        <p:nvPicPr>
          <p:cNvPr id="4" name="Picture 3"/>
          <p:cNvPicPr>
            <a:picLocks noChangeAspect="1"/>
          </p:cNvPicPr>
          <p:nvPr/>
        </p:nvPicPr>
        <p:blipFill>
          <a:blip r:embed="rId4"/>
          <a:stretch>
            <a:fillRect/>
          </a:stretch>
        </p:blipFill>
        <p:spPr>
          <a:xfrm>
            <a:off x="9601200" y="1129231"/>
            <a:ext cx="2743200" cy="2280123"/>
          </a:xfrm>
          <a:prstGeom prst="rect">
            <a:avLst/>
          </a:prstGeom>
        </p:spPr>
      </p:pic>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
        <p:nvSpPr>
          <p:cNvPr id="9" name="Right Arrow 8"/>
          <p:cNvSpPr/>
          <p:nvPr/>
        </p:nvSpPr>
        <p:spPr>
          <a:xfrm>
            <a:off x="4342003" y="4758145"/>
            <a:ext cx="833717"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5"/>
          <a:stretch>
            <a:fillRect/>
          </a:stretch>
        </p:blipFill>
        <p:spPr>
          <a:xfrm>
            <a:off x="5229509" y="3747592"/>
            <a:ext cx="3304891" cy="2358178"/>
          </a:xfrm>
          <a:prstGeom prst="rect">
            <a:avLst/>
          </a:prstGeom>
        </p:spPr>
      </p:pic>
      <p:pic>
        <p:nvPicPr>
          <p:cNvPr id="11" name="Picture 10"/>
          <p:cNvPicPr>
            <a:picLocks noChangeAspect="1"/>
          </p:cNvPicPr>
          <p:nvPr/>
        </p:nvPicPr>
        <p:blipFill>
          <a:blip r:embed="rId6"/>
          <a:stretch>
            <a:fillRect/>
          </a:stretch>
        </p:blipFill>
        <p:spPr>
          <a:xfrm>
            <a:off x="692533" y="3711326"/>
            <a:ext cx="3631541" cy="2430711"/>
          </a:xfrm>
          <a:prstGeom prst="rect">
            <a:avLst/>
          </a:prstGeom>
        </p:spPr>
      </p:pic>
      <p:sp>
        <p:nvSpPr>
          <p:cNvPr id="12" name="Rectangle 11"/>
          <p:cNvSpPr/>
          <p:nvPr/>
        </p:nvSpPr>
        <p:spPr>
          <a:xfrm>
            <a:off x="3108513" y="3369133"/>
            <a:ext cx="1177461"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EAST -1</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p:cNvSpPr/>
          <p:nvPr/>
        </p:nvSpPr>
        <p:spPr>
          <a:xfrm>
            <a:off x="692533" y="3369133"/>
            <a:ext cx="1177461"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WEST -2</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7307020" y="3427890"/>
            <a:ext cx="1177461" cy="2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EAST -1</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2145361" y="6553072"/>
            <a:ext cx="1177461" cy="2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WEST -1</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p:cNvSpPr/>
          <p:nvPr/>
        </p:nvSpPr>
        <p:spPr>
          <a:xfrm>
            <a:off x="6293223" y="6425472"/>
            <a:ext cx="1177461" cy="27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WEST -1</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19"/>
          <p:cNvSpPr/>
          <p:nvPr/>
        </p:nvSpPr>
        <p:spPr>
          <a:xfrm>
            <a:off x="5193650" y="3454410"/>
            <a:ext cx="1177461"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Segoe UI" panose="020B0502040204020203" pitchFamily="34" charset="0"/>
                <a:ea typeface="Segoe UI" panose="020B0502040204020203" pitchFamily="34" charset="0"/>
                <a:cs typeface="Segoe UI" panose="020B0502040204020203" pitchFamily="34" charset="0"/>
              </a:rPr>
              <a:t>US WEST -2</a:t>
            </a:r>
            <a:endParaRPr lang="en-IN" sz="14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291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3" y="0"/>
            <a:ext cx="12344400" cy="6949440"/>
          </a:xfrm>
          <a:prstGeom prst="rect">
            <a:avLst/>
          </a:prstGeom>
        </p:spPr>
      </p:pic>
      <p:sp>
        <p:nvSpPr>
          <p:cNvPr id="13" name="Rectangle 12"/>
          <p:cNvSpPr/>
          <p:nvPr/>
        </p:nvSpPr>
        <p:spPr>
          <a:xfrm>
            <a:off x="5029200" y="427037"/>
            <a:ext cx="1313886" cy="553998"/>
          </a:xfrm>
          <a:prstGeom prst="rect">
            <a:avLst/>
          </a:prstGeom>
        </p:spPr>
        <p:txBody>
          <a:bodyPr wrap="none">
            <a:spAutoFit/>
          </a:bodyPr>
          <a:lstStyle/>
          <a:p>
            <a:r>
              <a:rPr lang="en-US" sz="3000" b="1" dirty="0" smtClean="0">
                <a:solidFill>
                  <a:srgbClr val="205595"/>
                </a:solidFill>
                <a:latin typeface="Segoe UI" panose="020B0502040204020203" pitchFamily="34" charset="0"/>
                <a:cs typeface="Segoe UI" panose="020B0502040204020203" pitchFamily="34" charset="0"/>
              </a:rPr>
              <a:t>Topics</a:t>
            </a:r>
            <a:endParaRPr lang="en-US" sz="3000" b="1" dirty="0">
              <a:solidFill>
                <a:srgbClr val="205595"/>
              </a:soli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4"/>
          <a:stretch>
            <a:fillRect/>
          </a:stretch>
        </p:blipFill>
        <p:spPr>
          <a:xfrm>
            <a:off x="10810875" y="5989637"/>
            <a:ext cx="1152525" cy="737616"/>
          </a:xfrm>
          <a:prstGeom prst="rect">
            <a:avLst/>
          </a:prstGeom>
        </p:spPr>
      </p:pic>
      <p:pic>
        <p:nvPicPr>
          <p:cNvPr id="32" name="Picture 31"/>
          <p:cNvPicPr>
            <a:picLocks noChangeAspect="1"/>
          </p:cNvPicPr>
          <p:nvPr/>
        </p:nvPicPr>
        <p:blipFill>
          <a:blip r:embed="rId5"/>
          <a:stretch>
            <a:fillRect/>
          </a:stretch>
        </p:blipFill>
        <p:spPr>
          <a:xfrm>
            <a:off x="4724400" y="1646237"/>
            <a:ext cx="323677" cy="30406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390226409"/>
              </p:ext>
            </p:extLst>
          </p:nvPr>
        </p:nvGraphicFramePr>
        <p:xfrm>
          <a:off x="5105400" y="1646237"/>
          <a:ext cx="6629400" cy="2621280"/>
        </p:xfrm>
        <a:graphic>
          <a:graphicData uri="http://schemas.openxmlformats.org/drawingml/2006/table">
            <a:tbl>
              <a:tblPr firstRow="1" bandRow="1">
                <a:tableStyleId>{3B4B98B0-60AC-42C2-AFA5-B58CD77FA1E5}</a:tableStyleId>
              </a:tblPr>
              <a:tblGrid>
                <a:gridCol w="6629400"/>
              </a:tblGrid>
              <a:tr h="396240">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US" sz="1800" kern="1200" dirty="0" smtClean="0">
                          <a:latin typeface="Segoe UI" panose="020B0502040204020203" pitchFamily="34" charset="0"/>
                          <a:ea typeface="Segoe UI" panose="020B0502040204020203" pitchFamily="34" charset="0"/>
                          <a:cs typeface="Segoe UI" panose="020B0502040204020203" pitchFamily="34" charset="0"/>
                        </a:rPr>
                        <a:t>Agenda </a:t>
                      </a:r>
                      <a:endParaRPr lang="en-US" sz="1800" b="1" kern="1200" dirty="0" smtClean="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pPr marL="0" marR="0" lvl="0" indent="0" algn="l" defTabSz="1102492" rtl="0" eaLnBrk="1" fontAlgn="auto" latinLnBrk="0" hangingPunct="1">
                        <a:lnSpc>
                          <a:spcPct val="100000"/>
                        </a:lnSpc>
                        <a:spcBef>
                          <a:spcPts val="0"/>
                        </a:spcBef>
                        <a:spcAft>
                          <a:spcPts val="0"/>
                        </a:spcAft>
                        <a:buClrTx/>
                        <a:buSzTx/>
                        <a:buFontTx/>
                        <a:buNone/>
                        <a:tabLst/>
                        <a:defRPr/>
                      </a:pPr>
                      <a:r>
                        <a:rPr lang="en-US" sz="1800" kern="1200" dirty="0" smtClean="0">
                          <a:latin typeface="Segoe UI" panose="020B0502040204020203" pitchFamily="34" charset="0"/>
                          <a:ea typeface="Segoe UI" panose="020B0502040204020203" pitchFamily="34" charset="0"/>
                          <a:cs typeface="Segoe UI" panose="020B0502040204020203" pitchFamily="34" charset="0"/>
                        </a:rPr>
                        <a:t>What is Resilience Testing</a:t>
                      </a:r>
                      <a:endParaRPr lang="en-US" sz="1800" kern="1200" baseline="0" dirty="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800" kern="1200" dirty="0" smtClean="0">
                          <a:latin typeface="Segoe UI" panose="020B0502040204020203" pitchFamily="34" charset="0"/>
                          <a:ea typeface="Segoe UI" panose="020B0502040204020203" pitchFamily="34" charset="0"/>
                          <a:cs typeface="Segoe UI" panose="020B0502040204020203" pitchFamily="34" charset="0"/>
                        </a:rPr>
                        <a:t>What is Chaos</a:t>
                      </a:r>
                      <a:r>
                        <a:rPr lang="en-US" sz="1800" kern="1200" baseline="0" dirty="0" smtClean="0">
                          <a:latin typeface="Segoe UI" panose="020B0502040204020203" pitchFamily="34" charset="0"/>
                          <a:ea typeface="Segoe UI" panose="020B0502040204020203" pitchFamily="34" charset="0"/>
                          <a:cs typeface="Segoe UI" panose="020B0502040204020203" pitchFamily="34" charset="0"/>
                        </a:rPr>
                        <a:t> engineering</a:t>
                      </a:r>
                      <a:endParaRPr lang="en-US" sz="1800" kern="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800" kern="1200" dirty="0" smtClean="0">
                          <a:latin typeface="Segoe UI" panose="020B0502040204020203" pitchFamily="34" charset="0"/>
                          <a:ea typeface="Segoe UI" panose="020B0502040204020203" pitchFamily="34" charset="0"/>
                          <a:cs typeface="Segoe UI" panose="020B0502040204020203" pitchFamily="34" charset="0"/>
                        </a:rPr>
                        <a:t>Why Test infrastructure</a:t>
                      </a:r>
                      <a:r>
                        <a:rPr lang="en-US" sz="1800" kern="1200" baseline="0" dirty="0" smtClean="0">
                          <a:latin typeface="Segoe UI" panose="020B0502040204020203" pitchFamily="34" charset="0"/>
                          <a:ea typeface="Segoe UI" panose="020B0502040204020203" pitchFamily="34" charset="0"/>
                          <a:cs typeface="Segoe UI" panose="020B0502040204020203" pitchFamily="34" charset="0"/>
                        </a:rPr>
                        <a:t> in production</a:t>
                      </a:r>
                      <a:endParaRPr lang="en-US" sz="1800" kern="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txBody>
                  <a:tcPr/>
                </a:tc>
              </a:tr>
              <a:tr h="370840">
                <a:tc>
                  <a:txBody>
                    <a:bodyPr/>
                    <a:lstStyle/>
                    <a:p>
                      <a:r>
                        <a:rPr lang="en-US" sz="1800" kern="1200" baseline="0" dirty="0" smtClean="0">
                          <a:latin typeface="Segoe UI" panose="020B0502040204020203" pitchFamily="34" charset="0"/>
                          <a:ea typeface="Segoe UI" panose="020B0502040204020203" pitchFamily="34" charset="0"/>
                          <a:cs typeface="Segoe UI" panose="020B0502040204020203" pitchFamily="34" charset="0"/>
                        </a:rPr>
                        <a:t>Simian Army</a:t>
                      </a:r>
                    </a:p>
                  </a:txBody>
                  <a:tcPr/>
                </a:tc>
              </a:tr>
              <a:tr h="370840">
                <a:tc>
                  <a:txBody>
                    <a:bodyPr/>
                    <a:lstStyle/>
                    <a:p>
                      <a:pPr marL="0" marR="0" lvl="0" indent="0" algn="l" defTabSz="1102492"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kern="1200" baseline="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Case Study</a:t>
                      </a:r>
                    </a:p>
                  </a:txBody>
                  <a:tcPr/>
                </a:tc>
              </a:tr>
              <a:tr h="370840">
                <a:tc>
                  <a:txBody>
                    <a:bodyPr/>
                    <a:lstStyle/>
                    <a:p>
                      <a:pPr marL="0" marR="0" lvl="0" indent="0" algn="l" defTabSz="1102492"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kern="1200" baseline="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Q &amp; A</a:t>
                      </a:r>
                    </a:p>
                  </a:txBody>
                  <a:tcPr/>
                </a:tc>
              </a:tr>
            </a:tbl>
          </a:graphicData>
        </a:graphic>
      </p:graphicFrame>
    </p:spTree>
    <p:extLst>
      <p:ext uri="{BB962C8B-B14F-4D97-AF65-F5344CB8AC3E}">
        <p14:creationId xmlns:p14="http://schemas.microsoft.com/office/powerpoint/2010/main" val="1250829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Latency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417637"/>
            <a:ext cx="10896600" cy="3737946"/>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000" b="1" dirty="0" smtClean="0">
                <a:latin typeface="Segoe UI" panose="020B0502040204020203" pitchFamily="34" charset="0"/>
                <a:ea typeface="Segoe UI" panose="020B0502040204020203" pitchFamily="34" charset="0"/>
                <a:cs typeface="Segoe UI"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Service running on AWS and inducing artificial delay on the Restful communication and measuring upstream services response.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With Large delays, a node or an entire service downtime can be simulated without physically bringing the instances down. </a:t>
            </a:r>
          </a:p>
          <a:p>
            <a:pPr lvl="1">
              <a:lnSpc>
                <a:spcPct val="115000"/>
              </a:lnSpc>
              <a:spcBef>
                <a:spcPts val="0"/>
              </a:spcBef>
              <a:spcAft>
                <a:spcPts val="0"/>
              </a:spcAft>
            </a:pPr>
            <a:endParaRPr lang="en-IN" sz="2000" b="1"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15000"/>
              </a:lnSpc>
              <a:spcBef>
                <a:spcPts val="0"/>
              </a:spcBef>
              <a:spcAft>
                <a:spcPts val="0"/>
              </a:spcAft>
              <a:buFont typeface="Wingdings" panose="05000000000000000000" pitchFamily="2" charset="2"/>
              <a:buChar char="v"/>
            </a:pPr>
            <a:r>
              <a:rPr lang="en-IN" sz="20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Simulate services degradation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Test that services respond appropriately to degradation .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Test the ability to survive an entire service downtime.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Test the fault tolerance of a new service by simulating the failure of its dependencies without affecting the rest of the system</a:t>
            </a:r>
            <a:r>
              <a:rPr lang="en-IN" dirty="0" smtClean="0">
                <a:latin typeface="Segoe UI" panose="020B0502040204020203" pitchFamily="34" charset="0"/>
                <a:ea typeface="Segoe UI" panose="020B0502040204020203" pitchFamily="34" charset="0"/>
                <a:cs typeface="Segoe UI" panose="020B0502040204020203" pitchFamily="34" charset="0"/>
              </a:rPr>
              <a:t>. </a:t>
            </a: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3854531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Conformity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417637"/>
            <a:ext cx="10896600" cy="3395097"/>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000" b="1" dirty="0" smtClean="0">
                <a:latin typeface="Segoe UI" panose="020B0502040204020203" pitchFamily="34" charset="0"/>
                <a:ea typeface="Segoe UI" panose="020B0502040204020203" pitchFamily="34" charset="0"/>
                <a:cs typeface="Segoe UI"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Service running on AWS and finding instances that don’t comply to predefined best </a:t>
            </a:r>
            <a:br>
              <a:rPr lang="en-IN" sz="1600" dirty="0" smtClean="0">
                <a:latin typeface="Segoe UI" panose="020B0502040204020203" pitchFamily="34" charset="0"/>
                <a:ea typeface="Segoe UI" panose="020B0502040204020203" pitchFamily="34" charset="0"/>
                <a:cs typeface="Segoe UI" panose="020B0502040204020203" pitchFamily="34" charset="0"/>
              </a:rPr>
            </a:br>
            <a:r>
              <a:rPr lang="en-IN" sz="1600" dirty="0" smtClean="0">
                <a:latin typeface="Segoe UI" panose="020B0502040204020203" pitchFamily="34" charset="0"/>
                <a:ea typeface="Segoe UI" panose="020B0502040204020203" pitchFamily="34" charset="0"/>
                <a:cs typeface="Segoe UI" panose="020B0502040204020203" pitchFamily="34" charset="0"/>
              </a:rPr>
              <a:t> practices. ( for ex : all instances should have same system configuration , same version</a:t>
            </a:r>
            <a:br>
              <a:rPr lang="en-IN" sz="1600" dirty="0" smtClean="0">
                <a:latin typeface="Segoe UI" panose="020B0502040204020203" pitchFamily="34" charset="0"/>
                <a:ea typeface="Segoe UI" panose="020B0502040204020203" pitchFamily="34" charset="0"/>
                <a:cs typeface="Segoe UI" panose="020B0502040204020203" pitchFamily="34" charset="0"/>
              </a:rPr>
            </a:br>
            <a:r>
              <a:rPr lang="en-IN" sz="1600" dirty="0" smtClean="0">
                <a:latin typeface="Segoe UI" panose="020B0502040204020203" pitchFamily="34" charset="0"/>
                <a:ea typeface="Segoe UI" panose="020B0502040204020203" pitchFamily="34" charset="0"/>
                <a:cs typeface="Segoe UI" panose="020B0502040204020203" pitchFamily="34" charset="0"/>
              </a:rPr>
              <a:t> and configuration of service )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Marks non compliant instances , shuts them down and notifies corresponding owners .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Check is performed every hour by default.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Notification is sent only once per day at noon time </a:t>
            </a:r>
          </a:p>
          <a:p>
            <a:pPr lvl="1">
              <a:lnSpc>
                <a:spcPct val="115000"/>
              </a:lnSpc>
              <a:spcBef>
                <a:spcPts val="0"/>
              </a:spcBef>
              <a:spcAft>
                <a:spcPts val="0"/>
              </a:spcAft>
            </a:pPr>
            <a:endParaRPr lang="en-IN" sz="2000" b="1"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15000"/>
              </a:lnSpc>
              <a:spcBef>
                <a:spcPts val="0"/>
              </a:spcBef>
              <a:spcAft>
                <a:spcPts val="0"/>
              </a:spcAft>
              <a:buFont typeface="Wingdings" panose="05000000000000000000" pitchFamily="2" charset="2"/>
              <a:buChar char="v"/>
            </a:pPr>
            <a:r>
              <a:rPr lang="en-IN" sz="20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Non compliant instances , like not belonging to and Auto scaling group are trouble waiting to happen .  </a:t>
            </a: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Anticipate and give the owners a chance to relaunch them properly. </a:t>
            </a: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3034287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70847"/>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Security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153921"/>
            <a:ext cx="10896600" cy="2923877"/>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400" b="1" dirty="0" smtClean="0">
                <a:latin typeface="Segoe UI" panose="020B0502040204020203" pitchFamily="34" charset="0"/>
                <a:ea typeface="Segoe UI" panose="020B0502040204020203" pitchFamily="34" charset="0"/>
                <a:cs typeface="Segoe UI" panose="020B0502040204020203" pitchFamily="34" charset="0"/>
              </a:rPr>
              <a:t>How</a:t>
            </a:r>
            <a:r>
              <a:rPr lang="en-IN" sz="2800" b="1" dirty="0" smtClean="0">
                <a:latin typeface="Segoe UI" panose="020B0502040204020203" pitchFamily="34" charset="0"/>
                <a:ea typeface="Segoe UI" panose="020B0502040204020203" pitchFamily="34" charset="0"/>
                <a:cs typeface="Segoe UI" panose="020B0502040204020203" pitchFamily="34" charset="0"/>
              </a:rPr>
              <a:t> </a:t>
            </a: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Service running on AWS and extension of conformity monkey.  </a:t>
            </a: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panose="020B0502040204020203" pitchFamily="34" charset="0"/>
                <a:ea typeface="Segoe UI" panose="020B0502040204020203" pitchFamily="34" charset="0"/>
                <a:cs typeface="Segoe UI" panose="020B0502040204020203" pitchFamily="34" charset="0"/>
              </a:rPr>
              <a:t>Finds security violations and vulnerabilities  </a:t>
            </a:r>
          </a:p>
          <a:p>
            <a:pPr lvl="1">
              <a:lnSpc>
                <a:spcPct val="115000"/>
              </a:lnSpc>
              <a:spcBef>
                <a:spcPts val="0"/>
              </a:spcBef>
              <a:spcAft>
                <a:spcPts val="0"/>
              </a:spcAft>
            </a:pPr>
            <a:endParaRPr lang="en-IN" dirty="0">
              <a:latin typeface="Segoe UI" panose="020B0502040204020203" pitchFamily="34" charset="0"/>
              <a:ea typeface="Segoe UI" panose="020B0502040204020203" pitchFamily="34" charset="0"/>
              <a:cs typeface="Segoe UI" panose="020B0502040204020203" pitchFamily="34" charset="0"/>
            </a:endParaRPr>
          </a:p>
          <a:p>
            <a:pPr lvl="1">
              <a:lnSpc>
                <a:spcPct val="115000"/>
              </a:lnSpc>
              <a:spcBef>
                <a:spcPts val="0"/>
              </a:spcBef>
              <a:spcAft>
                <a:spcPts val="0"/>
              </a:spcAft>
            </a:pPr>
            <a:endParaRPr lang="en-IN"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15000"/>
              </a:lnSpc>
              <a:spcBef>
                <a:spcPts val="0"/>
              </a:spcBef>
              <a:spcAft>
                <a:spcPts val="0"/>
              </a:spcAft>
              <a:buFont typeface="Wingdings" panose="05000000000000000000" pitchFamily="2" charset="2"/>
              <a:buChar char="v"/>
            </a:pPr>
            <a:r>
              <a:rPr lang="en-IN" sz="24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Track improperly configured security groups to terminate offending instances . </a:t>
            </a:r>
          </a:p>
          <a:p>
            <a:pPr marL="836996" lvl="1" indent="-285750">
              <a:lnSpc>
                <a:spcPct val="115000"/>
              </a:lnSpc>
              <a:spcBef>
                <a:spcPts val="0"/>
              </a:spcBef>
              <a:spcAft>
                <a:spcPts val="0"/>
              </a:spcAft>
              <a:buFont typeface="Wingdings" panose="05000000000000000000" pitchFamily="2" charset="2"/>
              <a:buChar char="q"/>
            </a:pPr>
            <a:r>
              <a:rPr lang="en-IN" dirty="0">
                <a:latin typeface="Segoe UI" panose="020B0502040204020203" pitchFamily="34" charset="0"/>
                <a:ea typeface="Segoe UI" panose="020B0502040204020203" pitchFamily="34" charset="0"/>
                <a:cs typeface="Segoe UI" panose="020B0502040204020203" pitchFamily="34" charset="0"/>
              </a:rPr>
              <a:t>Ensure that all their SSL and DRM certificates are valid and are not coming up for renewal. </a:t>
            </a:r>
          </a:p>
        </p:txBody>
      </p:sp>
      <p:sp>
        <p:nvSpPr>
          <p:cNvPr id="7" name="Footer Placeholder 4"/>
          <p:cNvSpPr>
            <a:spLocks noGrp="1"/>
          </p:cNvSpPr>
          <p:nvPr>
            <p:ph type="ftr" sz="quarter" idx="3"/>
          </p:nvPr>
        </p:nvSpPr>
        <p:spPr>
          <a:xfrm>
            <a:off x="4191000" y="6511693"/>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384190" y="6688606"/>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2144767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p:txBody>
          <a:bodyPr/>
          <a:lstStyle/>
          <a:p>
            <a:pPr>
              <a:defRPr/>
            </a:pPr>
            <a:fld id="{019164D7-1688-4482-BCBF-BB84A53684BE}" type="slidenum">
              <a:rPr lang="en-US" smtClean="0"/>
              <a:pPr>
                <a:defRPr/>
              </a:pPr>
              <a:t>23</a:t>
            </a:fld>
            <a:endParaRPr lang="en-US" dirty="0"/>
          </a:p>
        </p:txBody>
      </p:sp>
      <p:sp>
        <p:nvSpPr>
          <p:cNvPr id="4" name="Rectangle 3"/>
          <p:cNvSpPr/>
          <p:nvPr/>
        </p:nvSpPr>
        <p:spPr>
          <a:xfrm>
            <a:off x="609600" y="1417637"/>
            <a:ext cx="10896600" cy="2853089"/>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400" b="1" dirty="0" smtClean="0">
                <a:latin typeface="Segoe UI Light" panose="020B0502040204020203" pitchFamily="34" charset="0"/>
                <a:cs typeface="Segoe UI Light"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dirty="0" smtClean="0">
                <a:latin typeface="Segoe UI Light" panose="020B0502040204020203" pitchFamily="34" charset="0"/>
                <a:ea typeface="Tahoma" panose="020B0604030504040204" pitchFamily="34" charset="0"/>
                <a:cs typeface="Segoe UI Light" panose="020B0502040204020203" pitchFamily="34" charset="0"/>
              </a:rPr>
              <a:t>Service </a:t>
            </a:r>
            <a:r>
              <a:rPr lang="en-IN" dirty="0">
                <a:latin typeface="Segoe UI Light" panose="020B0502040204020203" pitchFamily="34" charset="0"/>
                <a:ea typeface="Tahoma" panose="020B0604030504040204" pitchFamily="34" charset="0"/>
                <a:cs typeface="Segoe UI Light" panose="020B0502040204020203" pitchFamily="34" charset="0"/>
              </a:rPr>
              <a:t>running on AWS and tapping into health checks running on each instance. </a:t>
            </a:r>
          </a:p>
          <a:p>
            <a:pPr marL="836996" lvl="1" indent="-285750">
              <a:lnSpc>
                <a:spcPct val="115000"/>
              </a:lnSpc>
              <a:spcBef>
                <a:spcPts val="0"/>
              </a:spcBef>
              <a:spcAft>
                <a:spcPts val="0"/>
              </a:spcAft>
              <a:buFont typeface="Wingdings" panose="05000000000000000000" pitchFamily="2" charset="2"/>
              <a:buChar char="q"/>
            </a:pPr>
            <a:r>
              <a:rPr lang="en-IN" dirty="0">
                <a:latin typeface="Segoe UI Light" panose="020B0502040204020203" pitchFamily="34" charset="0"/>
                <a:ea typeface="Tahoma" panose="020B0604030504040204" pitchFamily="34" charset="0"/>
                <a:cs typeface="Segoe UI Light" panose="020B0502040204020203" pitchFamily="34" charset="0"/>
              </a:rPr>
              <a:t>Monitors other external health signs like </a:t>
            </a:r>
            <a:r>
              <a:rPr lang="en-IN" dirty="0" err="1">
                <a:latin typeface="Segoe UI Light" panose="020B0502040204020203" pitchFamily="34" charset="0"/>
                <a:ea typeface="Tahoma" panose="020B0604030504040204" pitchFamily="34" charset="0"/>
                <a:cs typeface="Segoe UI Light" panose="020B0502040204020203" pitchFamily="34" charset="0"/>
              </a:rPr>
              <a:t>cpu</a:t>
            </a:r>
            <a:r>
              <a:rPr lang="en-IN" dirty="0">
                <a:latin typeface="Segoe UI Light" panose="020B0502040204020203" pitchFamily="34" charset="0"/>
                <a:ea typeface="Tahoma" panose="020B0604030504040204" pitchFamily="34" charset="0"/>
                <a:cs typeface="Segoe UI Light" panose="020B0502040204020203" pitchFamily="34" charset="0"/>
              </a:rPr>
              <a:t> load or memory usage   </a:t>
            </a:r>
          </a:p>
          <a:p>
            <a:pPr marL="836996" lvl="1" indent="-285750">
              <a:lnSpc>
                <a:spcPct val="115000"/>
              </a:lnSpc>
              <a:spcBef>
                <a:spcPts val="0"/>
              </a:spcBef>
              <a:spcAft>
                <a:spcPts val="0"/>
              </a:spcAft>
              <a:buFont typeface="Wingdings" panose="05000000000000000000" pitchFamily="2" charset="2"/>
              <a:buChar char="q"/>
            </a:pPr>
            <a:r>
              <a:rPr lang="en-IN" dirty="0">
                <a:latin typeface="Segoe UI Light" panose="020B0502040204020203" pitchFamily="34" charset="0"/>
                <a:ea typeface="Tahoma" panose="020B0604030504040204" pitchFamily="34" charset="0"/>
                <a:cs typeface="Segoe UI Light" panose="020B0502040204020203" pitchFamily="34" charset="0"/>
              </a:rPr>
              <a:t>Remove unhealthy detected instances from service . </a:t>
            </a:r>
            <a:endParaRPr lang="en-IN" dirty="0" smtClean="0">
              <a:latin typeface="Segoe UI Light" panose="020B0502040204020203" pitchFamily="34" charset="0"/>
              <a:ea typeface="Tahoma" panose="020B0604030504040204" pitchFamily="34" charset="0"/>
              <a:cs typeface="Segoe UI Light" panose="020B0502040204020203" pitchFamily="34" charset="0"/>
            </a:endParaRPr>
          </a:p>
          <a:p>
            <a:pPr lvl="1">
              <a:lnSpc>
                <a:spcPct val="115000"/>
              </a:lnSpc>
              <a:spcBef>
                <a:spcPts val="0"/>
              </a:spcBef>
              <a:spcAft>
                <a:spcPts val="0"/>
              </a:spcAft>
            </a:pPr>
            <a:endParaRPr lang="en-IN" dirty="0">
              <a:latin typeface="Segoe UI Light" panose="020B0502040204020203" pitchFamily="34" charset="0"/>
              <a:ea typeface="Tahoma" panose="020B0604030504040204" pitchFamily="34" charset="0"/>
              <a:cs typeface="Segoe UI Light" panose="020B0502040204020203" pitchFamily="34" charset="0"/>
            </a:endParaRPr>
          </a:p>
          <a:p>
            <a:pPr marL="285750" indent="-285750">
              <a:lnSpc>
                <a:spcPct val="115000"/>
              </a:lnSpc>
              <a:spcBef>
                <a:spcPts val="0"/>
              </a:spcBef>
              <a:spcAft>
                <a:spcPts val="0"/>
              </a:spcAft>
              <a:buFont typeface="Wingdings" panose="05000000000000000000" pitchFamily="2" charset="2"/>
              <a:buChar char="v"/>
            </a:pPr>
            <a:r>
              <a:rPr lang="en-IN" sz="2400" b="1" dirty="0" smtClean="0">
                <a:latin typeface="Segoe UI Light" panose="020B0502040204020203" pitchFamily="34" charset="0"/>
                <a:ea typeface="Tahoma" panose="020B0604030504040204" pitchFamily="34" charset="0"/>
                <a:cs typeface="Segoe UI Light"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dirty="0">
                <a:latin typeface="Segoe UI Light" panose="020B0502040204020203" pitchFamily="34" charset="0"/>
                <a:ea typeface="Tahoma" panose="020B0604030504040204" pitchFamily="34" charset="0"/>
                <a:cs typeface="Segoe UI Light" panose="020B0502040204020203" pitchFamily="34" charset="0"/>
              </a:rPr>
              <a:t>Give time to service owners to root cause the problem. </a:t>
            </a:r>
          </a:p>
          <a:p>
            <a:pPr marL="836996" lvl="1" indent="-285750">
              <a:lnSpc>
                <a:spcPct val="115000"/>
              </a:lnSpc>
              <a:spcBef>
                <a:spcPts val="0"/>
              </a:spcBef>
              <a:spcAft>
                <a:spcPts val="0"/>
              </a:spcAft>
              <a:buFont typeface="Wingdings" panose="05000000000000000000" pitchFamily="2" charset="2"/>
              <a:buChar char="q"/>
            </a:pPr>
            <a:r>
              <a:rPr lang="en-IN" dirty="0">
                <a:latin typeface="Segoe UI Light" panose="020B0502040204020203" pitchFamily="34" charset="0"/>
                <a:ea typeface="Tahoma" panose="020B0604030504040204" pitchFamily="34" charset="0"/>
                <a:cs typeface="Segoe UI Light" panose="020B0502040204020203" pitchFamily="34" charset="0"/>
              </a:rPr>
              <a:t>Eventually terminate the deleted instances.  </a:t>
            </a:r>
          </a:p>
        </p:txBody>
      </p:sp>
      <p:pic>
        <p:nvPicPr>
          <p:cNvPr id="5" name="Picture 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00" y="808037"/>
            <a:ext cx="9935818" cy="268206"/>
          </a:xfrm>
          <a:prstGeom prst="rect">
            <a:avLst/>
          </a:prstGeom>
        </p:spPr>
      </p:pic>
      <p:sp>
        <p:nvSpPr>
          <p:cNvPr id="6" name="TextBox 5"/>
          <p:cNvSpPr txBox="1"/>
          <p:nvPr/>
        </p:nvSpPr>
        <p:spPr>
          <a:xfrm>
            <a:off x="152400" y="274637"/>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Doctor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1918048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609398"/>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Janitor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417637"/>
            <a:ext cx="10896600" cy="4410438"/>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000" b="1" dirty="0" smtClean="0">
                <a:latin typeface="Segoe UI" panose="020B0502040204020203" pitchFamily="34" charset="0"/>
                <a:ea typeface="Segoe UI" panose="020B0502040204020203" pitchFamily="34" charset="0"/>
                <a:cs typeface="Segoe UI"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Service running on AWS and searching for unused </a:t>
            </a:r>
            <a:r>
              <a:rPr lang="en-IN" sz="1600" dirty="0" smtClean="0">
                <a:latin typeface="Segoe UI" panose="020B0502040204020203" pitchFamily="34" charset="0"/>
                <a:ea typeface="Segoe UI" panose="020B0502040204020203" pitchFamily="34" charset="0"/>
                <a:cs typeface="Segoe UI" panose="020B0502040204020203" pitchFamily="34" charset="0"/>
              </a:rPr>
              <a:t>resources</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Mark resources as </a:t>
            </a:r>
            <a:r>
              <a:rPr lang="en-IN" sz="1600" dirty="0" smtClean="0">
                <a:latin typeface="Segoe UI" panose="020B0502040204020203" pitchFamily="34" charset="0"/>
                <a:ea typeface="Segoe UI" panose="020B0502040204020203" pitchFamily="34" charset="0"/>
                <a:cs typeface="Segoe UI" panose="020B0502040204020203" pitchFamily="34" charset="0"/>
              </a:rPr>
              <a:t>clean-up </a:t>
            </a:r>
            <a:r>
              <a:rPr lang="en-IN" sz="1600" dirty="0">
                <a:latin typeface="Segoe UI" panose="020B0502040204020203" pitchFamily="34" charset="0"/>
                <a:ea typeface="Segoe UI" panose="020B0502040204020203" pitchFamily="34" charset="0"/>
                <a:cs typeface="Segoe UI" panose="020B0502040204020203" pitchFamily="34" charset="0"/>
              </a:rPr>
              <a:t>candidates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Schedule resources disposal </a:t>
            </a:r>
            <a:r>
              <a:rPr lang="en-IN" sz="1600" dirty="0" smtClean="0">
                <a:latin typeface="Segoe UI" panose="020B0502040204020203" pitchFamily="34" charset="0"/>
                <a:ea typeface="Segoe UI" panose="020B0502040204020203" pitchFamily="34" charset="0"/>
                <a:cs typeface="Segoe UI" panose="020B0502040204020203" pitchFamily="34" charset="0"/>
              </a:rPr>
              <a:t>time</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smtClean="0">
                <a:latin typeface="Segoe UI" panose="020B0502040204020203" pitchFamily="34" charset="0"/>
                <a:ea typeface="Segoe UI" panose="020B0502040204020203" pitchFamily="34" charset="0"/>
                <a:cs typeface="Segoe UI" panose="020B0502040204020203" pitchFamily="34" charset="0"/>
              </a:rPr>
              <a:t>Clean-up </a:t>
            </a:r>
            <a:r>
              <a:rPr lang="en-IN" sz="1600" dirty="0">
                <a:latin typeface="Segoe UI" panose="020B0502040204020203" pitchFamily="34" charset="0"/>
                <a:ea typeface="Segoe UI" panose="020B0502040204020203" pitchFamily="34" charset="0"/>
                <a:cs typeface="Segoe UI" panose="020B0502040204020203" pitchFamily="34" charset="0"/>
              </a:rPr>
              <a:t>deadline is defined in the rule that allows to mark the </a:t>
            </a:r>
            <a:r>
              <a:rPr lang="en-IN" sz="1600" dirty="0" smtClean="0">
                <a:latin typeface="Segoe UI" panose="020B0502040204020203" pitchFamily="34" charset="0"/>
                <a:ea typeface="Segoe UI" panose="020B0502040204020203" pitchFamily="34" charset="0"/>
                <a:cs typeface="Segoe UI" panose="020B0502040204020203" pitchFamily="34" charset="0"/>
              </a:rPr>
              <a:t>resource</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Notify the owners of marked resources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Notification time is 2 business days before the </a:t>
            </a:r>
            <a:r>
              <a:rPr lang="en-IN" sz="1600" dirty="0" smtClean="0">
                <a:latin typeface="Segoe UI" panose="020B0502040204020203" pitchFamily="34" charset="0"/>
                <a:ea typeface="Segoe UI" panose="020B0502040204020203" pitchFamily="34" charset="0"/>
                <a:cs typeface="Segoe UI" panose="020B0502040204020203" pitchFamily="34" charset="0"/>
              </a:rPr>
              <a:t>clean-up </a:t>
            </a:r>
            <a:r>
              <a:rPr lang="en-IN" sz="1600" dirty="0">
                <a:latin typeface="Segoe UI" panose="020B0502040204020203" pitchFamily="34" charset="0"/>
                <a:ea typeface="Segoe UI" panose="020B0502040204020203" pitchFamily="34" charset="0"/>
                <a:cs typeface="Segoe UI" panose="020B0502040204020203" pitchFamily="34" charset="0"/>
              </a:rPr>
              <a:t>deadline by </a:t>
            </a:r>
            <a:r>
              <a:rPr lang="en-IN" sz="1600" dirty="0" smtClean="0">
                <a:latin typeface="Segoe UI" panose="020B0502040204020203" pitchFamily="34" charset="0"/>
                <a:ea typeface="Segoe UI" panose="020B0502040204020203" pitchFamily="34" charset="0"/>
                <a:cs typeface="Segoe UI" panose="020B0502040204020203" pitchFamily="34" charset="0"/>
              </a:rPr>
              <a:t>default</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During the period the owner can decide to </a:t>
            </a:r>
            <a:r>
              <a:rPr lang="en-IN" sz="1600" dirty="0" smtClean="0">
                <a:latin typeface="Segoe UI" panose="020B0502040204020203" pitchFamily="34" charset="0"/>
                <a:ea typeface="Segoe UI" panose="020B0502040204020203" pitchFamily="34" charset="0"/>
                <a:cs typeface="Segoe UI" panose="020B0502040204020203" pitchFamily="34" charset="0"/>
              </a:rPr>
              <a:t>clean-up </a:t>
            </a:r>
            <a:r>
              <a:rPr lang="en-IN" sz="1600" dirty="0">
                <a:latin typeface="Segoe UI" panose="020B0502040204020203" pitchFamily="34" charset="0"/>
                <a:ea typeface="Segoe UI" panose="020B0502040204020203" pitchFamily="34" charset="0"/>
                <a:cs typeface="Segoe UI" panose="020B0502040204020203" pitchFamily="34" charset="0"/>
              </a:rPr>
              <a:t>or retain the </a:t>
            </a:r>
            <a:r>
              <a:rPr lang="en-IN" sz="1600" dirty="0" smtClean="0">
                <a:latin typeface="Segoe UI" panose="020B0502040204020203" pitchFamily="34" charset="0"/>
                <a:ea typeface="Segoe UI" panose="020B0502040204020203" pitchFamily="34" charset="0"/>
                <a:cs typeface="Segoe UI" panose="020B0502040204020203" pitchFamily="34" charset="0"/>
              </a:rPr>
              <a:t>resource</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Dispose resources once deadline is </a:t>
            </a:r>
            <a:r>
              <a:rPr lang="en-IN" sz="1600" dirty="0" smtClean="0">
                <a:latin typeface="Segoe UI" panose="020B0502040204020203" pitchFamily="34" charset="0"/>
                <a:ea typeface="Segoe UI" panose="020B0502040204020203" pitchFamily="34" charset="0"/>
                <a:cs typeface="Segoe UI" panose="020B0502040204020203" pitchFamily="34" charset="0"/>
              </a:rPr>
              <a:t>met</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lvl="1">
              <a:lnSpc>
                <a:spcPct val="115000"/>
              </a:lnSpc>
              <a:spcBef>
                <a:spcPts val="0"/>
              </a:spcBef>
              <a:spcAft>
                <a:spcPts val="0"/>
              </a:spcAft>
            </a:pPr>
            <a:endParaRPr lang="en-IN" sz="2000" b="1"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15000"/>
              </a:lnSpc>
              <a:spcBef>
                <a:spcPts val="0"/>
              </a:spcBef>
              <a:spcAft>
                <a:spcPts val="0"/>
              </a:spcAft>
              <a:buFont typeface="Wingdings" panose="05000000000000000000" pitchFamily="2" charset="2"/>
              <a:buChar char="v"/>
            </a:pPr>
            <a:r>
              <a:rPr lang="en-IN" sz="20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Ensure that the cloud environment is running free of clutter and </a:t>
            </a:r>
            <a:r>
              <a:rPr lang="en-IN" sz="1600" dirty="0" smtClean="0">
                <a:latin typeface="Segoe UI" panose="020B0502040204020203" pitchFamily="34" charset="0"/>
                <a:ea typeface="Segoe UI" panose="020B0502040204020203" pitchFamily="34" charset="0"/>
                <a:cs typeface="Segoe UI" panose="020B0502040204020203" pitchFamily="34" charset="0"/>
              </a:rPr>
              <a:t>waste</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Save costs on </a:t>
            </a:r>
            <a:r>
              <a:rPr lang="en-IN" sz="1600" dirty="0" smtClean="0">
                <a:latin typeface="Segoe UI" panose="020B0502040204020203" pitchFamily="34" charset="0"/>
                <a:ea typeface="Segoe UI" panose="020B0502040204020203" pitchFamily="34" charset="0"/>
                <a:cs typeface="Segoe UI" panose="020B0502040204020203" pitchFamily="34" charset="0"/>
              </a:rPr>
              <a:t>operation</a:t>
            </a:r>
            <a:endParaRPr lang="en-IN" sz="1600" dirty="0">
              <a:latin typeface="Segoe UI" panose="020B0502040204020203" pitchFamily="34" charset="0"/>
              <a:ea typeface="Segoe UI" panose="020B0502040204020203" pitchFamily="34" charset="0"/>
              <a:cs typeface="Segoe UI" panose="020B0502040204020203" pitchFamily="34" charset="0"/>
            </a:endParaRP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Free up engineering </a:t>
            </a:r>
            <a:r>
              <a:rPr lang="en-IN" sz="1600" dirty="0" smtClean="0">
                <a:latin typeface="Segoe UI" panose="020B0502040204020203" pitchFamily="34" charset="0"/>
                <a:ea typeface="Segoe UI" panose="020B0502040204020203" pitchFamily="34" charset="0"/>
                <a:cs typeface="Segoe UI" panose="020B0502040204020203" pitchFamily="34" charset="0"/>
              </a:rPr>
              <a:t>time, </a:t>
            </a:r>
            <a:r>
              <a:rPr lang="en-IN" sz="1600" dirty="0">
                <a:latin typeface="Segoe UI" panose="020B0502040204020203" pitchFamily="34" charset="0"/>
                <a:ea typeface="Segoe UI" panose="020B0502040204020203" pitchFamily="34" charset="0"/>
                <a:cs typeface="Segoe UI" panose="020B0502040204020203" pitchFamily="34" charset="0"/>
              </a:rPr>
              <a:t>no need to manage unused </a:t>
            </a:r>
            <a:r>
              <a:rPr lang="en-IN" sz="1600" dirty="0" smtClean="0">
                <a:latin typeface="Segoe UI" panose="020B0502040204020203" pitchFamily="34" charset="0"/>
                <a:ea typeface="Segoe UI" panose="020B0502040204020203" pitchFamily="34" charset="0"/>
                <a:cs typeface="Segoe UI" panose="020B0502040204020203" pitchFamily="34" charset="0"/>
              </a:rPr>
              <a:t>resources</a:t>
            </a:r>
            <a:endParaRPr lang="en-IN" sz="2000" b="1"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3800454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61436"/>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pPr lvl="1" eaLnBrk="0" hangingPunct="0"/>
            <a:r>
              <a:rPr lang="en-US" sz="2800" b="0" dirty="0" smtClean="0">
                <a:solidFill>
                  <a:schemeClr val="tx1"/>
                </a:solidFill>
                <a:latin typeface="Segoe UI" panose="020B0502040204020203" pitchFamily="34" charset="0"/>
                <a:ea typeface="Tahoma" panose="020B0604030504040204" pitchFamily="34" charset="0"/>
                <a:cs typeface="Segoe UI" panose="020B0502040204020203" pitchFamily="34" charset="0"/>
              </a:rPr>
              <a:t>The Howler Monkey</a:t>
            </a:r>
            <a:endParaRPr lang="en-US" sz="2800" b="0" dirty="0">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6" name="Rectangle 5"/>
          <p:cNvSpPr/>
          <p:nvPr/>
        </p:nvSpPr>
        <p:spPr>
          <a:xfrm>
            <a:off x="152400" y="1417637"/>
            <a:ext cx="10896600" cy="1932837"/>
          </a:xfrm>
          <a:prstGeom prst="rect">
            <a:avLst/>
          </a:prstGeom>
        </p:spPr>
        <p:txBody>
          <a:bodyPr wrap="square">
            <a:spAutoFit/>
          </a:bodyPr>
          <a:lstStyle/>
          <a:p>
            <a:pPr marL="342900" marR="0" lvl="0" indent="-342900">
              <a:lnSpc>
                <a:spcPct val="115000"/>
              </a:lnSpc>
              <a:spcBef>
                <a:spcPts val="0"/>
              </a:spcBef>
              <a:spcAft>
                <a:spcPts val="0"/>
              </a:spcAft>
              <a:buFont typeface="Wingdings" panose="05000000000000000000" pitchFamily="2" charset="2"/>
              <a:buChar char=""/>
            </a:pPr>
            <a:r>
              <a:rPr lang="en-IN" sz="2000" b="1" dirty="0" smtClean="0">
                <a:latin typeface="Segoe UI" panose="020B0502040204020203" pitchFamily="34" charset="0"/>
                <a:ea typeface="Segoe UI" panose="020B0502040204020203" pitchFamily="34" charset="0"/>
                <a:cs typeface="Segoe UI" panose="020B0502040204020203" pitchFamily="34" charset="0"/>
              </a:rPr>
              <a:t>How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Service running on AWS and monitoring whether a workload meets AWS possible limitations and </a:t>
            </a:r>
            <a:br>
              <a:rPr lang="en-IN" sz="1600" dirty="0">
                <a:latin typeface="Segoe UI" panose="020B0502040204020203" pitchFamily="34" charset="0"/>
                <a:ea typeface="Segoe UI" panose="020B0502040204020203" pitchFamily="34" charset="0"/>
                <a:cs typeface="Segoe UI" panose="020B0502040204020203" pitchFamily="34" charset="0"/>
              </a:rPr>
            </a:br>
            <a:r>
              <a:rPr lang="en-IN" sz="1600" dirty="0">
                <a:latin typeface="Segoe UI" panose="020B0502040204020203" pitchFamily="34" charset="0"/>
                <a:ea typeface="Segoe UI" panose="020B0502040204020203" pitchFamily="34" charset="0"/>
                <a:cs typeface="Segoe UI" panose="020B0502040204020203" pitchFamily="34" charset="0"/>
              </a:rPr>
              <a:t>reports it. </a:t>
            </a:r>
          </a:p>
          <a:p>
            <a:pPr marL="285750" indent="-285750">
              <a:lnSpc>
                <a:spcPct val="115000"/>
              </a:lnSpc>
              <a:spcBef>
                <a:spcPts val="0"/>
              </a:spcBef>
              <a:spcAft>
                <a:spcPts val="0"/>
              </a:spcAft>
              <a:buFont typeface="Wingdings" panose="05000000000000000000" pitchFamily="2" charset="2"/>
              <a:buChar char="v"/>
            </a:pPr>
            <a:r>
              <a:rPr lang="en-IN" sz="2000" b="1" dirty="0" smtClean="0">
                <a:latin typeface="Segoe UI" panose="020B0502040204020203" pitchFamily="34" charset="0"/>
                <a:ea typeface="Segoe UI" panose="020B0502040204020203" pitchFamily="34" charset="0"/>
                <a:cs typeface="Segoe UI" panose="020B0502040204020203" pitchFamily="34" charset="0"/>
              </a:rPr>
              <a:t>Why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Maintain healthy operations by ensuring that AWS limitations are respected. </a:t>
            </a:r>
          </a:p>
          <a:p>
            <a:pPr marL="836996" lvl="1" indent="-285750">
              <a:lnSpc>
                <a:spcPct val="115000"/>
              </a:lnSpc>
              <a:spcBef>
                <a:spcPts val="0"/>
              </a:spcBef>
              <a:spcAft>
                <a:spcPts val="0"/>
              </a:spcAft>
              <a:buFont typeface="Wingdings" panose="05000000000000000000" pitchFamily="2" charset="2"/>
              <a:buChar char="q"/>
            </a:pPr>
            <a:r>
              <a:rPr lang="en-IN" sz="1600" dirty="0">
                <a:latin typeface="Segoe UI" panose="020B0502040204020203" pitchFamily="34" charset="0"/>
                <a:ea typeface="Segoe UI" panose="020B0502040204020203" pitchFamily="34" charset="0"/>
                <a:cs typeface="Segoe UI" panose="020B0502040204020203" pitchFamily="34" charset="0"/>
              </a:rPr>
              <a:t>Save costs on operations. </a:t>
            </a:r>
          </a:p>
        </p:txBody>
      </p:sp>
      <p:sp>
        <p:nvSpPr>
          <p:cNvPr id="7"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8" name="Rectangle 7"/>
          <p:cNvSpPr/>
          <p:nvPr/>
        </p:nvSpPr>
        <p:spPr>
          <a:xfrm>
            <a:off x="533400" y="6142037"/>
            <a:ext cx="4660250" cy="246221"/>
          </a:xfrm>
          <a:prstGeom prst="rect">
            <a:avLst/>
          </a:prstGeom>
        </p:spPr>
        <p:txBody>
          <a:bodyPr wrap="none">
            <a:spAutoFit/>
          </a:bodyPr>
          <a:lstStyle/>
          <a:p>
            <a:r>
              <a:rPr lang="en-US" sz="1000" i="1" dirty="0" smtClean="0">
                <a:latin typeface="Segoe UI Light" panose="020B0502040204020203" pitchFamily="34" charset="0"/>
                <a:cs typeface="Segoe UI Light" panose="020B0502040204020203" pitchFamily="34" charset="0"/>
              </a:rPr>
              <a:t>Source: </a:t>
            </a:r>
            <a:r>
              <a:rPr lang="en-US" sz="1000" i="1" dirty="0">
                <a:latin typeface="Segoe UI Light" panose="020B0502040204020203" pitchFamily="34" charset="0"/>
                <a:cs typeface="Segoe UI Light" panose="020B0502040204020203" pitchFamily="34" charset="0"/>
              </a:rPr>
              <a:t>http://www.slideshare.net/betclicTech/betclic-mini-trainingnetflixsimianarmy</a:t>
            </a:r>
          </a:p>
        </p:txBody>
      </p:sp>
    </p:spTree>
    <p:extLst>
      <p:ext uri="{BB962C8B-B14F-4D97-AF65-F5344CB8AC3E}">
        <p14:creationId xmlns:p14="http://schemas.microsoft.com/office/powerpoint/2010/main" val="409221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Facebook </a:t>
            </a:r>
            <a:r>
              <a:rPr lang="en-US" sz="2800" dirty="0">
                <a:latin typeface="Segoe UI" panose="020B0502040204020203" pitchFamily="34" charset="0"/>
                <a:ea typeface="Tahoma" panose="020B0604030504040204" pitchFamily="34" charset="0"/>
                <a:cs typeface="Segoe UI" panose="020B0502040204020203" pitchFamily="34" charset="0"/>
              </a:rPr>
              <a:t>Turned Off Entire Data Center to Test Resiliency</a:t>
            </a: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2" name="Rectangle 1"/>
          <p:cNvSpPr/>
          <p:nvPr/>
        </p:nvSpPr>
        <p:spPr>
          <a:xfrm>
            <a:off x="304800" y="6218237"/>
            <a:ext cx="4876800" cy="430887"/>
          </a:xfrm>
          <a:prstGeom prst="rect">
            <a:avLst/>
          </a:prstGeom>
        </p:spPr>
        <p:txBody>
          <a:bodyPr wrap="square">
            <a:spAutoFit/>
          </a:bodyPr>
          <a:lstStyle/>
          <a:p>
            <a:r>
              <a:rPr lang="en-US" sz="1100" dirty="0" smtClean="0">
                <a:latin typeface="Segoe UI Semilight" panose="020B0402040204020203" pitchFamily="34" charset="0"/>
                <a:cs typeface="Segoe UI Semilight" panose="020B0402040204020203" pitchFamily="34" charset="0"/>
              </a:rPr>
              <a:t>Source</a:t>
            </a:r>
            <a:r>
              <a:rPr lang="en-US" sz="1100" dirty="0">
                <a:latin typeface="Segoe UI Semilight" panose="020B0402040204020203" pitchFamily="34" charset="0"/>
                <a:cs typeface="Segoe UI Semilight" panose="020B0402040204020203" pitchFamily="34" charset="0"/>
              </a:rPr>
              <a:t>: </a:t>
            </a:r>
            <a:r>
              <a:rPr lang="en-US" sz="1100" dirty="0">
                <a:latin typeface="Segoe UI Semilight" panose="020B0402040204020203" pitchFamily="34" charset="0"/>
                <a:cs typeface="Segoe UI Semilight" panose="020B0402040204020203" pitchFamily="34" charset="0"/>
                <a:hlinkClick r:id="rId4"/>
              </a:rPr>
              <a:t>http://www.datacenterknowledge.com/archives/2014/09/15/facebook-turned-off-entire-data-center-to-test-resiliency</a:t>
            </a:r>
            <a:r>
              <a:rPr lang="en-US" sz="1100" dirty="0" smtClean="0">
                <a:latin typeface="Segoe UI Semilight" panose="020B0402040204020203" pitchFamily="34" charset="0"/>
                <a:cs typeface="Segoe UI Semilight" panose="020B0402040204020203" pitchFamily="34" charset="0"/>
                <a:hlinkClick r:id="rId4"/>
              </a:rPr>
              <a:t>/</a:t>
            </a:r>
            <a:r>
              <a:rPr lang="en-US" sz="1100" dirty="0" smtClean="0">
                <a:latin typeface="Segoe UI Semilight" panose="020B0402040204020203" pitchFamily="34" charset="0"/>
                <a:cs typeface="Segoe UI Semilight" panose="020B0402040204020203" pitchFamily="34" charset="0"/>
              </a:rPr>
              <a:t> </a:t>
            </a:r>
            <a:endParaRPr lang="en-US" sz="1100" dirty="0">
              <a:latin typeface="Segoe UI Semilight" panose="020B0402040204020203" pitchFamily="34" charset="0"/>
              <a:cs typeface="Segoe UI Semilight" panose="020B0402040204020203" pitchFamily="34" charset="0"/>
            </a:endParaRPr>
          </a:p>
        </p:txBody>
      </p:sp>
      <p:sp>
        <p:nvSpPr>
          <p:cNvPr id="4" name="Rectangle 3"/>
          <p:cNvSpPr/>
          <p:nvPr/>
        </p:nvSpPr>
        <p:spPr>
          <a:xfrm>
            <a:off x="457200" y="1341437"/>
            <a:ext cx="6629400" cy="4524315"/>
          </a:xfrm>
          <a:prstGeom prst="rect">
            <a:avLst/>
          </a:prstGeom>
        </p:spPr>
        <p:txBody>
          <a:bodyPr wrap="square">
            <a:spAutoFit/>
          </a:bodyPr>
          <a:lstStyle/>
          <a:p>
            <a:r>
              <a:rPr lang="en-US" dirty="0">
                <a:solidFill>
                  <a:srgbClr val="505050"/>
                </a:solidFill>
                <a:latin typeface="Segoe UI Semilight" panose="020B0402040204020203" pitchFamily="34" charset="0"/>
                <a:cs typeface="Segoe UI Semilight" panose="020B0402040204020203" pitchFamily="34" charset="0"/>
              </a:rPr>
              <a:t> One of the biggest things </a:t>
            </a:r>
            <a:r>
              <a:rPr lang="en-US" dirty="0" smtClean="0">
                <a:solidFill>
                  <a:srgbClr val="505050"/>
                </a:solidFill>
                <a:latin typeface="Segoe UI Semilight" panose="020B0402040204020203" pitchFamily="34" charset="0"/>
                <a:cs typeface="Segoe UI Semilight" panose="020B0402040204020203" pitchFamily="34" charset="0"/>
              </a:rPr>
              <a:t>FB learned </a:t>
            </a:r>
            <a:r>
              <a:rPr lang="en-US" dirty="0">
                <a:solidFill>
                  <a:srgbClr val="505050"/>
                </a:solidFill>
                <a:latin typeface="Segoe UI Semilight" panose="020B0402040204020203" pitchFamily="34" charset="0"/>
                <a:cs typeface="Segoe UI Semilight" panose="020B0402040204020203" pitchFamily="34" charset="0"/>
              </a:rPr>
              <a:t>was that traffic management and load balancing were “really, really hard” during an </a:t>
            </a:r>
            <a:r>
              <a:rPr lang="en-US" dirty="0" smtClean="0">
                <a:solidFill>
                  <a:srgbClr val="505050"/>
                </a:solidFill>
                <a:latin typeface="Segoe UI Semilight" panose="020B0402040204020203" pitchFamily="34" charset="0"/>
                <a:cs typeface="Segoe UI Semilight" panose="020B0402040204020203" pitchFamily="34" charset="0"/>
              </a:rPr>
              <a:t>outage</a:t>
            </a:r>
          </a:p>
          <a:p>
            <a:endParaRPr lang="en-US" b="1" dirty="0">
              <a:solidFill>
                <a:srgbClr val="505050"/>
              </a:solidFill>
              <a:latin typeface="Segoe UI Semilight" panose="020B0402040204020203" pitchFamily="34" charset="0"/>
              <a:cs typeface="Segoe UI Semilight" panose="020B0402040204020203" pitchFamily="34" charset="0"/>
            </a:endParaRPr>
          </a:p>
          <a:p>
            <a:r>
              <a:rPr lang="en-US" dirty="0">
                <a:solidFill>
                  <a:srgbClr val="505050"/>
                </a:solidFill>
                <a:latin typeface="Segoe UI Semilight" panose="020B0402040204020203" pitchFamily="34" charset="0"/>
                <a:cs typeface="Segoe UI Semilight" panose="020B0402040204020203" pitchFamily="34" charset="0"/>
              </a:rPr>
              <a:t>Another big lesson was that it takes a long time to bring a data center back up after an outage. “When we take a data center or a region down, that actually happens much faster,” Parikh </a:t>
            </a:r>
            <a:r>
              <a:rPr lang="en-US" dirty="0" smtClean="0">
                <a:solidFill>
                  <a:srgbClr val="505050"/>
                </a:solidFill>
                <a:latin typeface="Segoe UI Semilight" panose="020B0402040204020203" pitchFamily="34" charset="0"/>
                <a:cs typeface="Segoe UI Semilight" panose="020B0402040204020203" pitchFamily="34" charset="0"/>
              </a:rPr>
              <a:t>said</a:t>
            </a:r>
          </a:p>
          <a:p>
            <a:endParaRPr lang="en-US" dirty="0" smtClean="0">
              <a:solidFill>
                <a:srgbClr val="505050"/>
              </a:solidFill>
              <a:latin typeface="Segoe UI Semilight" panose="020B0402040204020203" pitchFamily="34" charset="0"/>
              <a:cs typeface="Segoe UI Semilight" panose="020B0402040204020203" pitchFamily="34" charset="0"/>
            </a:endParaRPr>
          </a:p>
          <a:p>
            <a:r>
              <a:rPr lang="en-US" dirty="0">
                <a:solidFill>
                  <a:srgbClr val="505050"/>
                </a:solidFill>
                <a:latin typeface="Segoe UI Semilight" panose="020B0402040204020203" pitchFamily="34" charset="0"/>
                <a:cs typeface="Segoe UI Semilight" panose="020B0402040204020203" pitchFamily="34" charset="0"/>
              </a:rPr>
              <a:t>Facebook has developed an automated runbook that includes every step for turning a data center off or for turning it back on. The runbook includes both automated and manual tasks.</a:t>
            </a:r>
          </a:p>
          <a:p>
            <a:endParaRPr lang="en-US" dirty="0">
              <a:solidFill>
                <a:srgbClr val="505050"/>
              </a:solidFill>
              <a:latin typeface="Segoe UI Semilight" panose="020B0402040204020203" pitchFamily="34" charset="0"/>
              <a:cs typeface="Segoe UI Semilight" panose="020B0402040204020203" pitchFamily="34" charset="0"/>
            </a:endParaRPr>
          </a:p>
          <a:p>
            <a:r>
              <a:rPr lang="en-US" dirty="0">
                <a:solidFill>
                  <a:srgbClr val="505050"/>
                </a:solidFill>
                <a:latin typeface="Segoe UI Semilight" panose="020B0402040204020203" pitchFamily="34" charset="0"/>
                <a:cs typeface="Segoe UI Semilight" panose="020B0402040204020203" pitchFamily="34" charset="0"/>
              </a:rPr>
              <a:t>During each drill, the team times itself on every individual task to continue looking for improvement opportunities. “You really want to time this kind of like a pit stop at a race,” he said.</a:t>
            </a:r>
          </a:p>
          <a:p>
            <a:endParaRPr lang="en-US" dirty="0">
              <a:solidFill>
                <a:srgbClr val="505050"/>
              </a:solidFill>
              <a:latin typeface="Segoe UI Semilight" panose="020B0402040204020203" pitchFamily="34" charset="0"/>
              <a:cs typeface="Segoe UI Semilight" panose="020B0402040204020203" pitchFamily="34" charset="0"/>
            </a:endParaRPr>
          </a:p>
        </p:txBody>
      </p:sp>
      <p:pic>
        <p:nvPicPr>
          <p:cNvPr id="2050" name="Picture 2" descr="Jay Parikh, global head of engineering at Facebook, speaking at the @Scale conference in San Francis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1646237"/>
            <a:ext cx="4714475" cy="27146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915400" y="4389437"/>
            <a:ext cx="3048000" cy="369332"/>
          </a:xfrm>
          <a:prstGeom prst="rect">
            <a:avLst/>
          </a:prstGeom>
        </p:spPr>
        <p:txBody>
          <a:bodyPr wrap="square">
            <a:spAutoFit/>
          </a:bodyPr>
          <a:lstStyle/>
          <a:p>
            <a:r>
              <a:rPr lang="nb-NO" cap="all" dirty="0" smtClean="0">
                <a:solidFill>
                  <a:srgbClr val="3F3F3F"/>
                </a:solidFill>
                <a:latin typeface="inherit"/>
              </a:rPr>
              <a:t>ON</a:t>
            </a:r>
            <a:r>
              <a:rPr lang="nb-NO" cap="all" dirty="0">
                <a:solidFill>
                  <a:srgbClr val="3F3F3F"/>
                </a:solidFill>
                <a:latin typeface="inherit"/>
              </a:rPr>
              <a:t> </a:t>
            </a:r>
            <a:r>
              <a:rPr lang="nb-NO" cap="all" dirty="0" smtClean="0">
                <a:solidFill>
                  <a:srgbClr val="3F3F3F"/>
                </a:solidFill>
                <a:latin typeface="inherit"/>
              </a:rPr>
              <a:t>July, 2014</a:t>
            </a:r>
            <a:endParaRPr lang="nb-NO" dirty="0">
              <a:solidFill>
                <a:srgbClr val="3F3F3F"/>
              </a:solidFill>
              <a:latin typeface="Open Sans"/>
            </a:endParaRPr>
          </a:p>
        </p:txBody>
      </p:sp>
      <p:sp>
        <p:nvSpPr>
          <p:cNvPr id="5" name="Rectangle 4"/>
          <p:cNvSpPr/>
          <p:nvPr/>
        </p:nvSpPr>
        <p:spPr>
          <a:xfrm>
            <a:off x="9144000" y="1189037"/>
            <a:ext cx="1810111" cy="369332"/>
          </a:xfrm>
          <a:prstGeom prst="rect">
            <a:avLst/>
          </a:prstGeom>
        </p:spPr>
        <p:txBody>
          <a:bodyPr wrap="none">
            <a:spAutoFit/>
          </a:bodyPr>
          <a:lstStyle/>
          <a:p>
            <a:r>
              <a:rPr lang="en-US" b="1" dirty="0" smtClean="0">
                <a:solidFill>
                  <a:srgbClr val="FF0000"/>
                </a:solidFill>
                <a:latin typeface="Segoe UI Semilight" panose="020B0402040204020203" pitchFamily="34" charset="0"/>
                <a:cs typeface="Segoe UI Semilight" panose="020B0402040204020203" pitchFamily="34" charset="0"/>
              </a:rPr>
              <a:t>“Project </a:t>
            </a:r>
            <a:r>
              <a:rPr lang="en-US" b="1" dirty="0">
                <a:solidFill>
                  <a:srgbClr val="FF0000"/>
                </a:solidFill>
                <a:latin typeface="Segoe UI Semilight" panose="020B0402040204020203" pitchFamily="34" charset="0"/>
                <a:cs typeface="Segoe UI Semilight" panose="020B0402040204020203" pitchFamily="34" charset="0"/>
              </a:rPr>
              <a:t>Storm" </a:t>
            </a:r>
          </a:p>
        </p:txBody>
      </p:sp>
    </p:spTree>
    <p:extLst>
      <p:ext uri="{BB962C8B-B14F-4D97-AF65-F5344CB8AC3E}">
        <p14:creationId xmlns:p14="http://schemas.microsoft.com/office/powerpoint/2010/main" val="3475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5" name="Rectangle 4"/>
          <p:cNvSpPr/>
          <p:nvPr/>
        </p:nvSpPr>
        <p:spPr>
          <a:xfrm>
            <a:off x="4114800" y="2560637"/>
            <a:ext cx="4114800" cy="1547924"/>
          </a:xfrm>
          <a:prstGeom prst="rect">
            <a:avLst/>
          </a:prstGeom>
        </p:spPr>
        <p:txBody>
          <a:bodyPr wrap="square">
            <a:spAutoFit/>
          </a:bodyPr>
          <a:lstStyle/>
          <a:p>
            <a:pPr marL="287338" lvl="1" algn="ctr">
              <a:lnSpc>
                <a:spcPct val="150000"/>
              </a:lnSpc>
            </a:pPr>
            <a:r>
              <a:rPr lang="en-US" sz="7200" dirty="0" smtClean="0">
                <a:latin typeface="Segoe UI" panose="020B0502040204020203" pitchFamily="34" charset="0"/>
                <a:ea typeface="Tahoma" panose="020B0604030504040204" pitchFamily="34" charset="0"/>
                <a:cs typeface="Segoe UI" panose="020B0502040204020203" pitchFamily="34" charset="0"/>
              </a:rPr>
              <a:t>Q&amp;A</a:t>
            </a:r>
            <a:endParaRPr lang="en-US" sz="7200" dirty="0">
              <a:latin typeface="Segoe UI" panose="020B0502040204020203" pitchFamily="34" charset="0"/>
              <a:ea typeface="Tahoma" panose="020B0604030504040204" pitchFamily="34" charset="0"/>
              <a:cs typeface="Segoe UI" panose="020B0502040204020203" pitchFamily="34" charset="0"/>
            </a:endParaRP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Tree>
    <p:extLst>
      <p:ext uri="{BB962C8B-B14F-4D97-AF65-F5344CB8AC3E}">
        <p14:creationId xmlns:p14="http://schemas.microsoft.com/office/powerpoint/2010/main" val="210321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12344400" cy="6950075"/>
          </a:xfrm>
          <a:prstGeom prst="rect">
            <a:avLst/>
          </a:prstGeom>
          <a:solidFill>
            <a:srgbClr val="0B8D82"/>
          </a:solidFill>
          <a:ln>
            <a:noFill/>
          </a:ln>
        </p:spPr>
        <p:style>
          <a:lnRef idx="2">
            <a:schemeClr val="dk1"/>
          </a:lnRef>
          <a:fillRef idx="1">
            <a:schemeClr val="lt1"/>
          </a:fillRef>
          <a:effectRef idx="0">
            <a:schemeClr val="dk1"/>
          </a:effectRef>
          <a:fontRef idx="minor">
            <a:schemeClr val="dk1"/>
          </a:fontRef>
        </p:style>
        <p:txBody>
          <a:bodyPr lIns="110249" tIns="55125" rIns="110249" bIns="55125" spcCol="0" rtlCol="0" anchor="ctr"/>
          <a:lstStyle/>
          <a:p>
            <a:pPr algn="ctr"/>
            <a:endParaRPr lang="en-US"/>
          </a:p>
        </p:txBody>
      </p:sp>
      <p:pic>
        <p:nvPicPr>
          <p:cNvPr id="27" name="Picture 26" descr="VAM ppt images-08.png"/>
          <p:cNvPicPr>
            <a:picLocks noChangeAspect="1"/>
          </p:cNvPicPr>
          <p:nvPr/>
        </p:nvPicPr>
        <p:blipFill rotWithShape="1">
          <a:blip r:embed="rId3">
            <a:extLst>
              <a:ext uri="{28A0092B-C50C-407E-A947-70E740481C1C}">
                <a14:useLocalDpi xmlns:a14="http://schemas.microsoft.com/office/drawing/2010/main" val="0"/>
              </a:ext>
            </a:extLst>
          </a:blip>
          <a:srcRect t="13179" b="11997"/>
          <a:stretch/>
        </p:blipFill>
        <p:spPr>
          <a:xfrm>
            <a:off x="4523404" y="579437"/>
            <a:ext cx="3373792" cy="1869154"/>
          </a:xfrm>
          <a:prstGeom prst="rect">
            <a:avLst/>
          </a:prstGeom>
        </p:spPr>
      </p:pic>
      <p:sp>
        <p:nvSpPr>
          <p:cNvPr id="2" name="Rectangle 14"/>
          <p:cNvSpPr>
            <a:spLocks noChangeArrowheads="1"/>
          </p:cNvSpPr>
          <p:nvPr/>
        </p:nvSpPr>
        <p:spPr bwMode="auto">
          <a:xfrm>
            <a:off x="3034665" y="2612418"/>
            <a:ext cx="6275070" cy="957712"/>
          </a:xfrm>
          <a:prstGeom prst="rect">
            <a:avLst/>
          </a:prstGeom>
          <a:noFill/>
          <a:ln w="9525">
            <a:noFill/>
            <a:miter lim="800000"/>
            <a:headEnd/>
            <a:tailEnd/>
          </a:ln>
        </p:spPr>
        <p:txBody>
          <a:bodyPr lIns="110249" tIns="55125" rIns="110249" bIns="55125" anchor="ctr">
            <a:spAutoFit/>
          </a:bodyPr>
          <a:lstStyle/>
          <a:p>
            <a:pPr algn="ctr">
              <a:lnSpc>
                <a:spcPct val="90000"/>
              </a:lnSpc>
              <a:buSzPct val="120000"/>
              <a:defRPr/>
            </a:pPr>
            <a:r>
              <a:rPr lang="en-US" sz="6000" b="1" dirty="0" smtClean="0">
                <a:solidFill>
                  <a:schemeClr val="bg1"/>
                </a:solidFill>
                <a:latin typeface="Arial"/>
                <a:ea typeface="+mj-ea"/>
                <a:cs typeface="Arial"/>
              </a:rPr>
              <a:t>THANK YOU!</a:t>
            </a:r>
            <a:endParaRPr lang="en-US" sz="6000" b="1" dirty="0">
              <a:solidFill>
                <a:schemeClr val="bg1"/>
              </a:solidFill>
              <a:latin typeface="Arial"/>
              <a:ea typeface="+mj-ea"/>
              <a:cs typeface="Arial"/>
            </a:endParaRPr>
          </a:p>
        </p:txBody>
      </p:sp>
      <p:sp>
        <p:nvSpPr>
          <p:cNvPr id="24" name="Rectangle 25"/>
          <p:cNvSpPr/>
          <p:nvPr/>
        </p:nvSpPr>
        <p:spPr>
          <a:xfrm>
            <a:off x="4467972" y="4084637"/>
            <a:ext cx="3377297" cy="326770"/>
          </a:xfrm>
          <a:prstGeom prst="rect">
            <a:avLst/>
          </a:prstGeom>
        </p:spPr>
        <p:txBody>
          <a:bodyPr wrap="none" lIns="110249" tIns="55125" rIns="110249" bIns="55125">
            <a:spAutoFit/>
          </a:bodyPr>
          <a:lstStyle/>
          <a:p>
            <a:pPr>
              <a:defRPr/>
            </a:pPr>
            <a:r>
              <a:rPr lang="en-IN" sz="1400" b="1" dirty="0">
                <a:solidFill>
                  <a:srgbClr val="FFFFFF"/>
                </a:solidFill>
                <a:latin typeface="Segoe UI" pitchFamily="34" charset="0"/>
                <a:cs typeface="Arial" pitchFamily="34" charset="0"/>
              </a:rPr>
              <a:t>Email</a:t>
            </a:r>
            <a:r>
              <a:rPr lang="en-IN" sz="1400" dirty="0">
                <a:solidFill>
                  <a:srgbClr val="FFFFFF"/>
                </a:solidFill>
                <a:latin typeface="Segoe UI" pitchFamily="34" charset="0"/>
                <a:cs typeface="Arial" pitchFamily="34" charset="0"/>
              </a:rPr>
              <a:t>: </a:t>
            </a:r>
            <a:r>
              <a:rPr lang="en-IN" sz="1400" dirty="0" smtClean="0">
                <a:solidFill>
                  <a:srgbClr val="FFFFFF"/>
                </a:solidFill>
                <a:latin typeface="Segoe UI" pitchFamily="34" charset="0"/>
                <a:cs typeface="Arial" pitchFamily="34" charset="0"/>
                <a:hlinkClick r:id="rId4"/>
              </a:rPr>
              <a:t>solutions@valuemomentum.com</a:t>
            </a:r>
            <a:endParaRPr lang="en-IN" sz="1900" dirty="0">
              <a:solidFill>
                <a:srgbClr val="FFFFFF"/>
              </a:solidFill>
            </a:endParaRPr>
          </a:p>
        </p:txBody>
      </p:sp>
      <p:sp>
        <p:nvSpPr>
          <p:cNvPr id="28" name="TextBox 27"/>
          <p:cNvSpPr txBox="1"/>
          <p:nvPr/>
        </p:nvSpPr>
        <p:spPr>
          <a:xfrm>
            <a:off x="3045749" y="4922837"/>
            <a:ext cx="2920992" cy="1277273"/>
          </a:xfrm>
          <a:prstGeom prst="rect">
            <a:avLst/>
          </a:prstGeom>
          <a:noFill/>
        </p:spPr>
        <p:txBody>
          <a:bodyPr wrap="none" rtlCol="0">
            <a:spAutoFit/>
          </a:bodyPr>
          <a:lstStyle/>
          <a:p>
            <a:pPr algn="ctr">
              <a:lnSpc>
                <a:spcPct val="150000"/>
              </a:lnSpc>
              <a:defRPr/>
            </a:pPr>
            <a:r>
              <a:rPr lang="en-US" sz="1400" b="1" dirty="0" smtClean="0">
                <a:solidFill>
                  <a:srgbClr val="EAA91E"/>
                </a:solidFill>
                <a:latin typeface="Arial"/>
                <a:cs typeface="Arial"/>
              </a:rPr>
              <a:t>ASIA PACIFIC</a:t>
            </a:r>
          </a:p>
          <a:p>
            <a:pPr algn="ctr">
              <a:defRPr/>
            </a:pPr>
            <a:r>
              <a:rPr lang="en-US" sz="1400" dirty="0">
                <a:solidFill>
                  <a:schemeClr val="bg1"/>
                </a:solidFill>
                <a:latin typeface="Segoe UI" panose="020B0502040204020203" pitchFamily="34" charset="0"/>
                <a:cs typeface="Arial" pitchFamily="34" charset="0"/>
              </a:rPr>
              <a:t>ValueMomentum Towers </a:t>
            </a:r>
            <a:br>
              <a:rPr lang="en-US" sz="1400" dirty="0">
                <a:solidFill>
                  <a:schemeClr val="bg1"/>
                </a:solidFill>
                <a:latin typeface="Segoe UI" panose="020B0502040204020203" pitchFamily="34" charset="0"/>
                <a:cs typeface="Arial" pitchFamily="34" charset="0"/>
              </a:rPr>
            </a:br>
            <a:r>
              <a:rPr lang="en-US" sz="1400" dirty="0">
                <a:solidFill>
                  <a:schemeClr val="bg1"/>
                </a:solidFill>
                <a:latin typeface="Segoe UI" panose="020B0502040204020203" pitchFamily="34" charset="0"/>
                <a:cs typeface="Arial" pitchFamily="34" charset="0"/>
              </a:rPr>
              <a:t>Plot No 36 &amp; 37, </a:t>
            </a:r>
            <a:r>
              <a:rPr lang="en-US" sz="1400" dirty="0" err="1">
                <a:solidFill>
                  <a:schemeClr val="bg1"/>
                </a:solidFill>
                <a:latin typeface="Segoe UI" panose="020B0502040204020203" pitchFamily="34" charset="0"/>
                <a:cs typeface="Arial" pitchFamily="34" charset="0"/>
              </a:rPr>
              <a:t>Gachibowli</a:t>
            </a:r>
            <a:r>
              <a:rPr lang="en-US" sz="1400" dirty="0">
                <a:solidFill>
                  <a:schemeClr val="bg1"/>
                </a:solidFill>
                <a:latin typeface="Segoe UI" panose="020B0502040204020203" pitchFamily="34" charset="0"/>
                <a:cs typeface="Arial" pitchFamily="34" charset="0"/>
              </a:rPr>
              <a:t>,</a:t>
            </a:r>
            <a:br>
              <a:rPr lang="en-US" sz="1400" dirty="0">
                <a:solidFill>
                  <a:schemeClr val="bg1"/>
                </a:solidFill>
                <a:latin typeface="Segoe UI" panose="020B0502040204020203" pitchFamily="34" charset="0"/>
                <a:cs typeface="Arial" pitchFamily="34" charset="0"/>
              </a:rPr>
            </a:br>
            <a:r>
              <a:rPr lang="en-US" sz="1400" dirty="0">
                <a:solidFill>
                  <a:schemeClr val="bg1"/>
                </a:solidFill>
                <a:latin typeface="Segoe UI" panose="020B0502040204020203" pitchFamily="34" charset="0"/>
                <a:cs typeface="Arial" pitchFamily="34" charset="0"/>
              </a:rPr>
              <a:t>Financial District, </a:t>
            </a:r>
            <a:r>
              <a:rPr lang="en-US" sz="1400" dirty="0" err="1">
                <a:solidFill>
                  <a:schemeClr val="bg1"/>
                </a:solidFill>
                <a:latin typeface="Segoe UI" panose="020B0502040204020203" pitchFamily="34" charset="0"/>
                <a:cs typeface="Arial" pitchFamily="34" charset="0"/>
              </a:rPr>
              <a:t>Nanakramguda</a:t>
            </a:r>
            <a:r>
              <a:rPr lang="en-US" sz="1400" dirty="0">
                <a:solidFill>
                  <a:schemeClr val="bg1"/>
                </a:solidFill>
                <a:latin typeface="Segoe UI" panose="020B0502040204020203" pitchFamily="34" charset="0"/>
                <a:cs typeface="Arial" pitchFamily="34" charset="0"/>
              </a:rPr>
              <a:t>, </a:t>
            </a:r>
            <a:br>
              <a:rPr lang="en-US" sz="1400" dirty="0">
                <a:solidFill>
                  <a:schemeClr val="bg1"/>
                </a:solidFill>
                <a:latin typeface="Segoe UI" panose="020B0502040204020203" pitchFamily="34" charset="0"/>
                <a:cs typeface="Arial" pitchFamily="34" charset="0"/>
              </a:rPr>
            </a:br>
            <a:r>
              <a:rPr lang="en-US" sz="1400" dirty="0">
                <a:solidFill>
                  <a:schemeClr val="bg1"/>
                </a:solidFill>
                <a:latin typeface="Segoe UI" panose="020B0502040204020203" pitchFamily="34" charset="0"/>
                <a:cs typeface="Arial" pitchFamily="34" charset="0"/>
              </a:rPr>
              <a:t>Hyderabad – 500032, India</a:t>
            </a:r>
          </a:p>
        </p:txBody>
      </p:sp>
      <p:sp>
        <p:nvSpPr>
          <p:cNvPr id="29" name="TextBox 28"/>
          <p:cNvSpPr txBox="1"/>
          <p:nvPr/>
        </p:nvSpPr>
        <p:spPr>
          <a:xfrm>
            <a:off x="6707746" y="4922837"/>
            <a:ext cx="2853157" cy="1277273"/>
          </a:xfrm>
          <a:prstGeom prst="rect">
            <a:avLst/>
          </a:prstGeom>
          <a:noFill/>
        </p:spPr>
        <p:txBody>
          <a:bodyPr wrap="square" rtlCol="0">
            <a:spAutoFit/>
          </a:bodyPr>
          <a:lstStyle/>
          <a:p>
            <a:pPr algn="ctr">
              <a:lnSpc>
                <a:spcPct val="150000"/>
              </a:lnSpc>
              <a:defRPr/>
            </a:pPr>
            <a:r>
              <a:rPr lang="en-US" sz="1400" b="1" dirty="0" smtClean="0">
                <a:solidFill>
                  <a:srgbClr val="EAA91E"/>
                </a:solidFill>
                <a:latin typeface="Arial"/>
                <a:cs typeface="Arial"/>
              </a:rPr>
              <a:t>US HEADQUARTERS</a:t>
            </a:r>
            <a:endParaRPr lang="en-US" sz="1400" b="1" dirty="0" smtClean="0">
              <a:solidFill>
                <a:schemeClr val="bg1"/>
              </a:solidFill>
              <a:latin typeface="Arial"/>
              <a:cs typeface="Arial"/>
            </a:endParaRPr>
          </a:p>
          <a:p>
            <a:pPr lvl="0" algn="ctr"/>
            <a:r>
              <a:rPr lang="en-US" sz="1400" dirty="0" smtClean="0">
                <a:solidFill>
                  <a:schemeClr val="bg1"/>
                </a:solidFill>
                <a:latin typeface="Segoe UI" panose="020B0502040204020203" pitchFamily="34" charset="0"/>
                <a:cs typeface="Arial" pitchFamily="34" charset="0"/>
              </a:rPr>
              <a:t>220 </a:t>
            </a:r>
            <a:r>
              <a:rPr lang="en-US" sz="1400" dirty="0">
                <a:solidFill>
                  <a:schemeClr val="bg1"/>
                </a:solidFill>
                <a:latin typeface="Segoe UI" panose="020B0502040204020203" pitchFamily="34" charset="0"/>
                <a:cs typeface="Arial" pitchFamily="34" charset="0"/>
              </a:rPr>
              <a:t>Old New Brunswick Road; Suit 100</a:t>
            </a:r>
          </a:p>
          <a:p>
            <a:pPr lvl="0" algn="ctr"/>
            <a:r>
              <a:rPr lang="en-US" sz="1400" dirty="0">
                <a:solidFill>
                  <a:schemeClr val="bg1"/>
                </a:solidFill>
                <a:latin typeface="Segoe UI" panose="020B0502040204020203" pitchFamily="34" charset="0"/>
                <a:cs typeface="Arial" pitchFamily="34" charset="0"/>
              </a:rPr>
              <a:t>NJ 08854</a:t>
            </a:r>
          </a:p>
          <a:p>
            <a:pPr lvl="0" algn="ctr"/>
            <a:r>
              <a:rPr lang="en-US" sz="1400" dirty="0">
                <a:solidFill>
                  <a:schemeClr val="bg1"/>
                </a:solidFill>
                <a:latin typeface="Segoe UI" panose="020B0502040204020203" pitchFamily="34" charset="0"/>
                <a:cs typeface="Arial" pitchFamily="34" charset="0"/>
              </a:rPr>
              <a:t>Tel:  (908) 755 0048</a:t>
            </a:r>
            <a:endParaRPr lang="en-US" sz="1400" dirty="0">
              <a:solidFill>
                <a:schemeClr val="bg1"/>
              </a:solidFill>
              <a:latin typeface="Arial"/>
              <a:cs typeface="Arial"/>
            </a:endParaRPr>
          </a:p>
        </p:txBody>
      </p:sp>
      <p:cxnSp>
        <p:nvCxnSpPr>
          <p:cNvPr id="31" name="Straight Connector 30"/>
          <p:cNvCxnSpPr/>
          <p:nvPr/>
        </p:nvCxnSpPr>
        <p:spPr>
          <a:xfrm>
            <a:off x="3390900" y="4549326"/>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V="1">
            <a:off x="6172200" y="4922837"/>
            <a:ext cx="0" cy="1371600"/>
          </a:xfrm>
          <a:prstGeom prst="line">
            <a:avLst/>
          </a:prstGeom>
          <a:ln w="12700" cmpd="sng">
            <a:solidFill>
              <a:srgbClr val="EAA91E"/>
            </a:solidFill>
            <a:prstDash val="sysDash"/>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3390900" y="3932237"/>
            <a:ext cx="5562600" cy="0"/>
          </a:xfrm>
          <a:prstGeom prst="line">
            <a:avLst/>
          </a:prstGeom>
          <a:ln w="12700" cmpd="sng">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281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a:xfrm>
            <a:off x="8839200" y="6392628"/>
            <a:ext cx="2880360" cy="370027"/>
          </a:xfrm>
        </p:spPr>
        <p:txBody>
          <a:bodyPr/>
          <a:lstStyle/>
          <a:p>
            <a:pPr>
              <a:defRPr/>
            </a:pPr>
            <a:fld id="{019164D7-1688-4482-BCBF-BB84A53684BE}" type="slidenum">
              <a:rPr lang="en-US" smtClean="0"/>
              <a:pPr>
                <a:defRPr/>
              </a:pPr>
              <a:t>29</a:t>
            </a:fld>
            <a:endParaRPr lang="en-US" dirty="0"/>
          </a:p>
        </p:txBody>
      </p:sp>
      <p:sp>
        <p:nvSpPr>
          <p:cNvPr id="5" name="Rectangle 4"/>
          <p:cNvSpPr/>
          <p:nvPr/>
        </p:nvSpPr>
        <p:spPr>
          <a:xfrm>
            <a:off x="381000" y="6446837"/>
            <a:ext cx="4019049" cy="261610"/>
          </a:xfrm>
          <a:prstGeom prst="rect">
            <a:avLst/>
          </a:prstGeom>
        </p:spPr>
        <p:txBody>
          <a:bodyPr wrap="none">
            <a:spAutoFit/>
          </a:bodyPr>
          <a:lstStyle/>
          <a:p>
            <a:r>
              <a:rPr lang="en-US" sz="1100" dirty="0" smtClean="0">
                <a:latin typeface="Segoe UI Light" panose="020B0502040204020203" pitchFamily="34" charset="0"/>
                <a:cs typeface="Segoe UI Light" panose="020B0502040204020203" pitchFamily="34" charset="0"/>
              </a:rPr>
              <a:t>Source: </a:t>
            </a:r>
            <a:r>
              <a:rPr lang="en-US" sz="1100" dirty="0" smtClean="0">
                <a:latin typeface="Segoe UI Light" panose="020B0502040204020203" pitchFamily="34" charset="0"/>
                <a:cs typeface="Segoe UI Light" panose="020B0502040204020203" pitchFamily="34" charset="0"/>
                <a:hlinkClick r:id="rId3"/>
              </a:rPr>
              <a:t>https</a:t>
            </a:r>
            <a:r>
              <a:rPr lang="en-US" sz="1100" dirty="0">
                <a:latin typeface="Segoe UI Light" panose="020B0502040204020203" pitchFamily="34" charset="0"/>
                <a:cs typeface="Segoe UI Light" panose="020B0502040204020203" pitchFamily="34" charset="0"/>
                <a:hlinkClick r:id="rId3"/>
              </a:rPr>
              <a:t>://</a:t>
            </a:r>
            <a:r>
              <a:rPr lang="en-US" sz="1100" dirty="0" smtClean="0">
                <a:latin typeface="Segoe UI Light" panose="020B0502040204020203" pitchFamily="34" charset="0"/>
                <a:cs typeface="Segoe UI Light" panose="020B0502040204020203" pitchFamily="34" charset="0"/>
                <a:hlinkClick r:id="rId3"/>
              </a:rPr>
              <a:t>msdn.microsoft.com/en-us/library/dn600215.aspx</a:t>
            </a:r>
            <a:r>
              <a:rPr lang="en-US" sz="1100" dirty="0" smtClean="0">
                <a:latin typeface="Segoe UI Light" panose="020B0502040204020203" pitchFamily="34" charset="0"/>
                <a:cs typeface="Segoe UI Light" panose="020B0502040204020203" pitchFamily="34" charset="0"/>
              </a:rPr>
              <a:t> </a:t>
            </a:r>
            <a:endParaRPr lang="en-US" sz="1100" dirty="0">
              <a:latin typeface="Segoe UI Light" panose="020B0502040204020203" pitchFamily="34" charset="0"/>
              <a:cs typeface="Segoe UI Light" panose="020B0502040204020203" pitchFamily="34" charset="0"/>
            </a:endParaRPr>
          </a:p>
        </p:txBody>
      </p:sp>
      <p:pic>
        <p:nvPicPr>
          <p:cNvPr id="6" name="Picture 5" descr="VAM ppt images-1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8782" y="616031"/>
            <a:ext cx="9935818" cy="268206"/>
          </a:xfrm>
          <a:prstGeom prst="rect">
            <a:avLst/>
          </a:prstGeom>
        </p:spPr>
      </p:pic>
      <p:sp>
        <p:nvSpPr>
          <p:cNvPr id="7" name="TextBox 6"/>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What is Cloud</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sp>
        <p:nvSpPr>
          <p:cNvPr id="8" name="TextBox 7"/>
          <p:cNvSpPr txBox="1"/>
          <p:nvPr/>
        </p:nvSpPr>
        <p:spPr>
          <a:xfrm>
            <a:off x="609600" y="1417637"/>
            <a:ext cx="10491013" cy="2585323"/>
          </a:xfrm>
          <a:prstGeom prst="rect">
            <a:avLst/>
          </a:prstGeom>
          <a:noFill/>
        </p:spPr>
        <p:txBody>
          <a:bodyPr wrap="none" rtlCol="0">
            <a:spAutoFit/>
          </a:bodyPr>
          <a:lstStyle/>
          <a:p>
            <a:r>
              <a:rPr lang="en-US" dirty="0" smtClean="0"/>
              <a:t>Cloud Computing is “</a:t>
            </a:r>
            <a:r>
              <a:rPr lang="en-US" b="1" dirty="0" smtClean="0"/>
              <a:t>On demand  computing resources , delivered to you over the internet </a:t>
            </a:r>
            <a:r>
              <a:rPr lang="en-US" dirty="0" smtClean="0"/>
              <a:t>“ </a:t>
            </a:r>
            <a:br>
              <a:rPr lang="en-US" dirty="0" smtClean="0"/>
            </a:br>
            <a:r>
              <a:rPr lang="en-US" dirty="0" smtClean="0"/>
              <a:t/>
            </a:r>
            <a:br>
              <a:rPr lang="en-US" dirty="0" smtClean="0"/>
            </a:br>
            <a:endParaRPr lang="en-US" dirty="0" smtClean="0"/>
          </a:p>
          <a:p>
            <a:r>
              <a:rPr lang="en-US" dirty="0" smtClean="0"/>
              <a:t>A computing service you traditionally did local (On-premises ) , now performed remotely , across the </a:t>
            </a:r>
            <a:br>
              <a:rPr lang="en-US" dirty="0" smtClean="0"/>
            </a:br>
            <a:r>
              <a:rPr lang="en-US" dirty="0" smtClean="0"/>
              <a:t>Internet (off – premises) . </a:t>
            </a:r>
          </a:p>
          <a:p>
            <a:endParaRPr lang="en-US" dirty="0"/>
          </a:p>
          <a:p>
            <a:r>
              <a:rPr lang="en-US" dirty="0" smtClean="0"/>
              <a:t>Cloud computing is an approach to computing that leverages the efficient pooling of an On-demand , </a:t>
            </a:r>
            <a:br>
              <a:rPr lang="en-US" dirty="0" smtClean="0"/>
            </a:br>
            <a:r>
              <a:rPr lang="en-US" dirty="0" smtClean="0"/>
              <a:t>self-managed , virtual infrastructure (According to VMware..) </a:t>
            </a:r>
          </a:p>
          <a:p>
            <a:endParaRPr lang="en-US" dirty="0"/>
          </a:p>
        </p:txBody>
      </p:sp>
      <p:sp>
        <p:nvSpPr>
          <p:cNvPr id="9" name="Rectangle 8"/>
          <p:cNvSpPr/>
          <p:nvPr/>
        </p:nvSpPr>
        <p:spPr>
          <a:xfrm>
            <a:off x="914400" y="4770437"/>
            <a:ext cx="1905000" cy="10668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Elastic </a:t>
            </a:r>
            <a:br>
              <a:rPr lang="en-US" dirty="0" smtClean="0">
                <a:solidFill>
                  <a:schemeClr val="tx1"/>
                </a:solidFill>
              </a:rPr>
            </a:br>
            <a:r>
              <a:rPr lang="en-US" dirty="0" smtClean="0">
                <a:solidFill>
                  <a:schemeClr val="tx1"/>
                </a:solidFill>
              </a:rPr>
              <a:t>Scales up and down quickly</a:t>
            </a:r>
            <a:endParaRPr lang="en-US" dirty="0">
              <a:solidFill>
                <a:schemeClr val="tx1"/>
              </a:solidFill>
            </a:endParaRPr>
          </a:p>
        </p:txBody>
      </p:sp>
      <p:sp>
        <p:nvSpPr>
          <p:cNvPr id="10" name="Rectangle 9"/>
          <p:cNvSpPr/>
          <p:nvPr/>
        </p:nvSpPr>
        <p:spPr>
          <a:xfrm>
            <a:off x="3733800" y="4770437"/>
            <a:ext cx="1905000" cy="10668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Metered </a:t>
            </a:r>
            <a:br>
              <a:rPr lang="en-US" dirty="0" smtClean="0">
                <a:solidFill>
                  <a:schemeClr val="tx1"/>
                </a:solidFill>
              </a:rPr>
            </a:br>
            <a:r>
              <a:rPr lang="en-US" dirty="0" smtClean="0">
                <a:solidFill>
                  <a:schemeClr val="tx1"/>
                </a:solidFill>
              </a:rPr>
              <a:t>Pay only for what you use</a:t>
            </a:r>
            <a:endParaRPr lang="en-US" dirty="0">
              <a:solidFill>
                <a:schemeClr val="tx1"/>
              </a:solidFill>
            </a:endParaRPr>
          </a:p>
        </p:txBody>
      </p:sp>
      <p:sp>
        <p:nvSpPr>
          <p:cNvPr id="11" name="Rectangle 10"/>
          <p:cNvSpPr/>
          <p:nvPr/>
        </p:nvSpPr>
        <p:spPr>
          <a:xfrm>
            <a:off x="6553200" y="4770437"/>
            <a:ext cx="1905000" cy="10668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Self-Service </a:t>
            </a:r>
            <a:br>
              <a:rPr lang="en-US" dirty="0" smtClean="0">
                <a:solidFill>
                  <a:schemeClr val="tx1"/>
                </a:solidFill>
              </a:rPr>
            </a:br>
            <a:r>
              <a:rPr lang="en-US" dirty="0" smtClean="0">
                <a:solidFill>
                  <a:schemeClr val="tx1"/>
                </a:solidFill>
              </a:rPr>
              <a:t>No( or reduced ) need for IT Experts</a:t>
            </a:r>
            <a:endParaRPr lang="en-US" dirty="0">
              <a:solidFill>
                <a:schemeClr val="tx1"/>
              </a:solidFill>
            </a:endParaRPr>
          </a:p>
        </p:txBody>
      </p:sp>
      <p:sp>
        <p:nvSpPr>
          <p:cNvPr id="12" name="Rounded Rectangle 11"/>
          <p:cNvSpPr/>
          <p:nvPr/>
        </p:nvSpPr>
        <p:spPr>
          <a:xfrm>
            <a:off x="685800" y="4002960"/>
            <a:ext cx="7924800" cy="53340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Traits of Cloud</a:t>
            </a:r>
            <a:endParaRPr lang="en-US" sz="2400" b="1" dirty="0"/>
          </a:p>
        </p:txBody>
      </p:sp>
    </p:spTree>
    <p:extLst>
      <p:ext uri="{BB962C8B-B14F-4D97-AF65-F5344CB8AC3E}">
        <p14:creationId xmlns:p14="http://schemas.microsoft.com/office/powerpoint/2010/main" val="2891512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Key Takeaways </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sp>
        <p:nvSpPr>
          <p:cNvPr id="4" name="Rectangle 3"/>
          <p:cNvSpPr/>
          <p:nvPr/>
        </p:nvSpPr>
        <p:spPr>
          <a:xfrm>
            <a:off x="381000" y="1722437"/>
            <a:ext cx="11506200" cy="3416320"/>
          </a:xfrm>
          <a:prstGeom prst="rect">
            <a:avLst/>
          </a:prstGeom>
        </p:spPr>
        <p:txBody>
          <a:bodyPr wrap="square">
            <a:spAutoFit/>
          </a:bodyPr>
          <a:lstStyle/>
          <a:p>
            <a:pPr marL="571500" indent="-571500">
              <a:buFont typeface="Arial" panose="020B0604020202020204" pitchFamily="34" charset="0"/>
              <a:buChar char="•"/>
            </a:pPr>
            <a:r>
              <a:rPr lang="en-US" sz="3600" b="1" dirty="0" smtClean="0">
                <a:solidFill>
                  <a:srgbClr val="505050"/>
                </a:solidFill>
                <a:latin typeface="Segoe UI Light" panose="020B0502040204020203" pitchFamily="34" charset="0"/>
                <a:cs typeface="Segoe UI Semilight" panose="020B0402040204020203" pitchFamily="34" charset="0"/>
              </a:rPr>
              <a:t>Some of the key techniques to help build your applications hosted on cloud to be resilient and more reliable</a:t>
            </a:r>
          </a:p>
          <a:p>
            <a:endParaRPr lang="en-US" sz="3600" b="1" dirty="0" smtClean="0">
              <a:solidFill>
                <a:srgbClr val="505050"/>
              </a:solidFill>
              <a:latin typeface="Segoe UI Light" panose="020B0502040204020203" pitchFamily="34" charset="0"/>
              <a:cs typeface="Segoe UI Semilight" panose="020B0402040204020203" pitchFamily="34" charset="0"/>
            </a:endParaRPr>
          </a:p>
          <a:p>
            <a:pPr marL="571500" indent="-571500">
              <a:buFont typeface="Arial" panose="020B0604020202020204" pitchFamily="34" charset="0"/>
              <a:buChar char="•"/>
            </a:pPr>
            <a:r>
              <a:rPr lang="en-US" sz="3600" b="1" dirty="0" smtClean="0">
                <a:solidFill>
                  <a:srgbClr val="505050"/>
                </a:solidFill>
                <a:latin typeface="Segoe UI Light" panose="020B0502040204020203" pitchFamily="34" charset="0"/>
                <a:cs typeface="Segoe UI Semilight" panose="020B0402040204020203" pitchFamily="34" charset="0"/>
              </a:rPr>
              <a:t>These techniques are much inspired by Netflix Chaos Engineering</a:t>
            </a:r>
            <a:endParaRPr lang="en-US" sz="3600" dirty="0">
              <a:solidFill>
                <a:srgbClr val="505050"/>
              </a:solidFill>
              <a:latin typeface="Segoe UI Light"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421709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p:txBody>
          <a:bodyPr/>
          <a:lstStyle/>
          <a:p>
            <a:pPr>
              <a:defRPr/>
            </a:pPr>
            <a:fld id="{019164D7-1688-4482-BCBF-BB84A53684BE}" type="slidenum">
              <a:rPr lang="en-US" smtClean="0"/>
              <a:pPr>
                <a:defRPr/>
              </a:pPr>
              <a:t>30</a:t>
            </a:fld>
            <a:endParaRPr lang="en-US" dirty="0"/>
          </a:p>
        </p:txBody>
      </p:sp>
      <p:sp>
        <p:nvSpPr>
          <p:cNvPr id="5" name="Rectangle 4"/>
          <p:cNvSpPr/>
          <p:nvPr/>
        </p:nvSpPr>
        <p:spPr>
          <a:xfrm>
            <a:off x="381000" y="6446837"/>
            <a:ext cx="4019049" cy="261610"/>
          </a:xfrm>
          <a:prstGeom prst="rect">
            <a:avLst/>
          </a:prstGeom>
        </p:spPr>
        <p:txBody>
          <a:bodyPr wrap="none">
            <a:spAutoFit/>
          </a:bodyPr>
          <a:lstStyle/>
          <a:p>
            <a:r>
              <a:rPr lang="en-US" sz="1100" dirty="0" smtClean="0">
                <a:latin typeface="Segoe UI Light" panose="020B0502040204020203" pitchFamily="34" charset="0"/>
                <a:cs typeface="Segoe UI Light" panose="020B0502040204020203" pitchFamily="34" charset="0"/>
              </a:rPr>
              <a:t>Source: </a:t>
            </a:r>
            <a:r>
              <a:rPr lang="en-US" sz="1100" dirty="0" smtClean="0">
                <a:latin typeface="Segoe UI Light" panose="020B0502040204020203" pitchFamily="34" charset="0"/>
                <a:cs typeface="Segoe UI Light" panose="020B0502040204020203" pitchFamily="34" charset="0"/>
                <a:hlinkClick r:id="rId3"/>
              </a:rPr>
              <a:t>https</a:t>
            </a:r>
            <a:r>
              <a:rPr lang="en-US" sz="1100" dirty="0">
                <a:latin typeface="Segoe UI Light" panose="020B0502040204020203" pitchFamily="34" charset="0"/>
                <a:cs typeface="Segoe UI Light" panose="020B0502040204020203" pitchFamily="34" charset="0"/>
                <a:hlinkClick r:id="rId3"/>
              </a:rPr>
              <a:t>://</a:t>
            </a:r>
            <a:r>
              <a:rPr lang="en-US" sz="1100" dirty="0" smtClean="0">
                <a:latin typeface="Segoe UI Light" panose="020B0502040204020203" pitchFamily="34" charset="0"/>
                <a:cs typeface="Segoe UI Light" panose="020B0502040204020203" pitchFamily="34" charset="0"/>
                <a:hlinkClick r:id="rId3"/>
              </a:rPr>
              <a:t>msdn.microsoft.com/en-us/library/dn600215.aspx</a:t>
            </a:r>
            <a:r>
              <a:rPr lang="en-US" sz="1100" dirty="0" smtClean="0">
                <a:latin typeface="Segoe UI Light" panose="020B0502040204020203" pitchFamily="34" charset="0"/>
                <a:cs typeface="Segoe UI Light" panose="020B0502040204020203" pitchFamily="34" charset="0"/>
              </a:rPr>
              <a:t> </a:t>
            </a:r>
            <a:endParaRPr lang="en-US" sz="1100" dirty="0">
              <a:latin typeface="Segoe UI Light" panose="020B0502040204020203" pitchFamily="34" charset="0"/>
              <a:cs typeface="Segoe UI Light" panose="020B0502040204020203" pitchFamily="34" charset="0"/>
            </a:endParaRPr>
          </a:p>
        </p:txBody>
      </p:sp>
      <p:pic>
        <p:nvPicPr>
          <p:cNvPr id="6" name="Picture 5" descr="VAM ppt images-1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582" y="692231"/>
            <a:ext cx="9935818" cy="268206"/>
          </a:xfrm>
          <a:prstGeom prst="rect">
            <a:avLst/>
          </a:prstGeom>
        </p:spPr>
      </p:pic>
      <p:sp>
        <p:nvSpPr>
          <p:cNvPr id="7" name="TextBox 6"/>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Benefits &amp; Risks of Cloud </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sp>
        <p:nvSpPr>
          <p:cNvPr id="8" name="Right Arrow 7"/>
          <p:cNvSpPr/>
          <p:nvPr/>
        </p:nvSpPr>
        <p:spPr>
          <a:xfrm>
            <a:off x="533400" y="1417637"/>
            <a:ext cx="13716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Benefits</a:t>
            </a:r>
            <a:endParaRPr lang="en-US" dirty="0"/>
          </a:p>
        </p:txBody>
      </p:sp>
      <p:sp>
        <p:nvSpPr>
          <p:cNvPr id="10" name="TextBox 9"/>
          <p:cNvSpPr txBox="1"/>
          <p:nvPr/>
        </p:nvSpPr>
        <p:spPr>
          <a:xfrm>
            <a:off x="2514600" y="1417637"/>
            <a:ext cx="7947689" cy="2585323"/>
          </a:xfrm>
          <a:prstGeom prst="rect">
            <a:avLst/>
          </a:prstGeom>
          <a:noFill/>
        </p:spPr>
        <p:txBody>
          <a:bodyPr wrap="none" rtlCol="0">
            <a:spAutoFit/>
          </a:bodyPr>
          <a:lstStyle/>
          <a:p>
            <a:pPr marL="342900" indent="-342900">
              <a:buAutoNum type="arabicPeriod"/>
            </a:pPr>
            <a:r>
              <a:rPr lang="en-US" dirty="0" smtClean="0"/>
              <a:t>Fast access to resources or applications you or your company needs</a:t>
            </a:r>
          </a:p>
          <a:p>
            <a:pPr marL="342900" indent="-342900">
              <a:buAutoNum type="arabicPeriod"/>
            </a:pPr>
            <a:r>
              <a:rPr lang="en-US" dirty="0" smtClean="0"/>
              <a:t>Only Pay for what you use </a:t>
            </a:r>
          </a:p>
          <a:p>
            <a:pPr marL="342900" indent="-342900">
              <a:buAutoNum type="arabicPeriod"/>
            </a:pPr>
            <a:r>
              <a:rPr lang="en-US" dirty="0" smtClean="0"/>
              <a:t>No capital expenditure to get started </a:t>
            </a:r>
          </a:p>
          <a:p>
            <a:pPr marL="342900" indent="-342900">
              <a:buAutoNum type="arabicPeriod"/>
            </a:pPr>
            <a:r>
              <a:rPr lang="en-US" dirty="0" smtClean="0"/>
              <a:t>Potential to eliminate the need for local IT staff to maintain Infrastructure </a:t>
            </a:r>
          </a:p>
          <a:p>
            <a:pPr marL="342900" indent="-342900">
              <a:buAutoNum type="arabicPeriod"/>
            </a:pPr>
            <a:r>
              <a:rPr lang="en-US" dirty="0" smtClean="0"/>
              <a:t>Potential to lower costs </a:t>
            </a:r>
          </a:p>
          <a:p>
            <a:pPr marL="342900" indent="-342900">
              <a:buAutoNum type="arabicPeriod"/>
            </a:pPr>
            <a:r>
              <a:rPr lang="en-US" dirty="0" smtClean="0"/>
              <a:t>Deploy what you need , yourself , with Self service </a:t>
            </a:r>
          </a:p>
          <a:p>
            <a:pPr marL="342900" indent="-342900">
              <a:buAutoNum type="arabicPeriod"/>
            </a:pPr>
            <a:r>
              <a:rPr lang="en-US" dirty="0" smtClean="0"/>
              <a:t>Allow IT staff to focus on business outcome </a:t>
            </a:r>
            <a:br>
              <a:rPr lang="en-US" dirty="0" smtClean="0"/>
            </a:br>
            <a:endParaRPr lang="en-US" dirty="0" smtClean="0"/>
          </a:p>
          <a:p>
            <a:pPr marL="342900" indent="-342900">
              <a:buAutoNum type="arabicPeriod"/>
            </a:pPr>
            <a:endParaRPr lang="en-US" dirty="0"/>
          </a:p>
        </p:txBody>
      </p:sp>
      <p:sp>
        <p:nvSpPr>
          <p:cNvPr id="12" name="Right Arrow 11"/>
          <p:cNvSpPr/>
          <p:nvPr/>
        </p:nvSpPr>
        <p:spPr>
          <a:xfrm>
            <a:off x="434311" y="4090114"/>
            <a:ext cx="1371600" cy="2286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Risks </a:t>
            </a:r>
            <a:endParaRPr lang="en-US" dirty="0"/>
          </a:p>
        </p:txBody>
      </p:sp>
      <p:sp>
        <p:nvSpPr>
          <p:cNvPr id="13" name="TextBox 12"/>
          <p:cNvSpPr txBox="1"/>
          <p:nvPr/>
        </p:nvSpPr>
        <p:spPr>
          <a:xfrm>
            <a:off x="2415511" y="4090114"/>
            <a:ext cx="5386924" cy="1754326"/>
          </a:xfrm>
          <a:prstGeom prst="rect">
            <a:avLst/>
          </a:prstGeom>
          <a:noFill/>
        </p:spPr>
        <p:txBody>
          <a:bodyPr wrap="none" rtlCol="0">
            <a:spAutoFit/>
          </a:bodyPr>
          <a:lstStyle/>
          <a:p>
            <a:pPr marL="342900" indent="-342900">
              <a:buAutoNum type="arabicPeriod"/>
            </a:pPr>
            <a:r>
              <a:rPr lang="en-US" dirty="0" smtClean="0"/>
              <a:t>Placing your Trust in the cloud provider </a:t>
            </a:r>
          </a:p>
          <a:p>
            <a:pPr marL="342900" indent="-342900">
              <a:buAutoNum type="arabicPeriod"/>
            </a:pPr>
            <a:r>
              <a:rPr lang="en-US" dirty="0" smtClean="0"/>
              <a:t>Potential for data loss</a:t>
            </a:r>
          </a:p>
          <a:p>
            <a:pPr marL="342900" indent="-342900">
              <a:buAutoNum type="arabicPeriod"/>
            </a:pPr>
            <a:r>
              <a:rPr lang="en-US" dirty="0" smtClean="0"/>
              <a:t>Potential for slow access to your data </a:t>
            </a:r>
          </a:p>
          <a:p>
            <a:pPr marL="342900" indent="-342900">
              <a:buAutoNum type="arabicPeriod"/>
            </a:pPr>
            <a:r>
              <a:rPr lang="en-US" dirty="0" smtClean="0"/>
              <a:t>Potential questions related to legal / regulatory</a:t>
            </a:r>
          </a:p>
          <a:p>
            <a:pPr marL="342900" indent="-342900">
              <a:buAutoNum type="arabicPeriod"/>
            </a:pPr>
            <a:r>
              <a:rPr lang="en-US" dirty="0" smtClean="0"/>
              <a:t>Potential for loss of customization</a:t>
            </a:r>
          </a:p>
          <a:p>
            <a:pPr marL="342900" indent="-342900">
              <a:buAutoNum type="arabicPeriod"/>
            </a:pPr>
            <a:r>
              <a:rPr lang="en-US" dirty="0" smtClean="0"/>
              <a:t>Potential for unknown costs. </a:t>
            </a:r>
            <a:endParaRPr lang="en-US" dirty="0"/>
          </a:p>
        </p:txBody>
      </p:sp>
    </p:spTree>
    <p:extLst>
      <p:ext uri="{BB962C8B-B14F-4D97-AF65-F5344CB8AC3E}">
        <p14:creationId xmlns:p14="http://schemas.microsoft.com/office/powerpoint/2010/main" val="3596948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p:txBody>
          <a:bodyPr/>
          <a:lstStyle/>
          <a:p>
            <a:pPr>
              <a:defRPr/>
            </a:pPr>
            <a:fld id="{019164D7-1688-4482-BCBF-BB84A53684BE}" type="slidenum">
              <a:rPr lang="en-US" smtClean="0"/>
              <a:pPr>
                <a:defRPr/>
              </a:pPr>
              <a:t>31</a:t>
            </a:fld>
            <a:endParaRPr lang="en-US" dirty="0"/>
          </a:p>
        </p:txBody>
      </p:sp>
      <p:pic>
        <p:nvPicPr>
          <p:cNvPr id="4" name="Picture 3" descr="VAM ppt images-1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782" y="848144"/>
            <a:ext cx="9935818" cy="268206"/>
          </a:xfrm>
          <a:prstGeom prst="rect">
            <a:avLst/>
          </a:prstGeom>
        </p:spPr>
      </p:pic>
      <p:pic>
        <p:nvPicPr>
          <p:cNvPr id="5" name="Picture 5" descr="https://upload.wikimedia.org/wikipedia/commons/thumb/3/3c/Cloud_computing_layers.png/300px-Cloud_computing_layers.png"/>
          <p:cNvPicPr>
            <a:picLocks noChangeAspect="1" noChangeArrowheads="1"/>
          </p:cNvPicPr>
          <p:nvPr/>
        </p:nvPicPr>
        <p:blipFill>
          <a:blip r:embed="rId3"/>
          <a:srcRect/>
          <a:stretch>
            <a:fillRect/>
          </a:stretch>
        </p:blipFill>
        <p:spPr bwMode="auto">
          <a:xfrm>
            <a:off x="571471" y="1475759"/>
            <a:ext cx="4069663" cy="4239257"/>
          </a:xfrm>
          <a:prstGeom prst="rect">
            <a:avLst/>
          </a:prstGeom>
          <a:noFill/>
        </p:spPr>
      </p:pic>
      <p:pic>
        <p:nvPicPr>
          <p:cNvPr id="6" name="Picture 4" descr="Image result for cloud computing deployment models images"/>
          <p:cNvPicPr>
            <a:picLocks noChangeAspect="1" noChangeArrowheads="1"/>
          </p:cNvPicPr>
          <p:nvPr/>
        </p:nvPicPr>
        <p:blipFill>
          <a:blip r:embed="rId4"/>
          <a:srcRect/>
          <a:stretch>
            <a:fillRect/>
          </a:stretch>
        </p:blipFill>
        <p:spPr bwMode="auto">
          <a:xfrm>
            <a:off x="4991072" y="1475759"/>
            <a:ext cx="4747968" cy="4239257"/>
          </a:xfrm>
          <a:prstGeom prst="rect">
            <a:avLst/>
          </a:prstGeom>
          <a:noFill/>
        </p:spPr>
      </p:pic>
      <p:sp>
        <p:nvSpPr>
          <p:cNvPr id="7" name="TextBox 6"/>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dirty="0" smtClean="0">
                <a:latin typeface="Segoe UI" panose="020B0502040204020203" pitchFamily="34" charset="0"/>
                <a:ea typeface="Tahoma" panose="020B0604030504040204" pitchFamily="34" charset="0"/>
                <a:cs typeface="Segoe UI" panose="020B0502040204020203" pitchFamily="34" charset="0"/>
              </a:rPr>
              <a:t>Forms of Cloud</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115264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p:txBody>
          <a:bodyPr/>
          <a:lstStyle/>
          <a:p>
            <a:pPr>
              <a:defRPr/>
            </a:pPr>
            <a:fld id="{019164D7-1688-4482-BCBF-BB84A53684BE}" type="slidenum">
              <a:rPr lang="en-US" smtClean="0"/>
              <a:pPr>
                <a:defRPr/>
              </a:pPr>
              <a:t>32</a:t>
            </a:fld>
            <a:endParaRPr lang="en-US" dirty="0"/>
          </a:p>
        </p:txBody>
      </p:sp>
      <p:pic>
        <p:nvPicPr>
          <p:cNvPr id="4" name="Picture 3" descr="VAM ppt images-1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782" y="848144"/>
            <a:ext cx="9935818" cy="268206"/>
          </a:xfrm>
          <a:prstGeom prst="rect">
            <a:avLst/>
          </a:prstGeom>
        </p:spPr>
      </p:pic>
      <p:sp>
        <p:nvSpPr>
          <p:cNvPr id="7" name="TextBox 6"/>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US" sz="2800" smtClean="0">
                <a:latin typeface="Segoe UI" panose="020B0502040204020203" pitchFamily="34" charset="0"/>
                <a:ea typeface="Tahoma" panose="020B0604030504040204" pitchFamily="34" charset="0"/>
                <a:cs typeface="Segoe UI" panose="020B0502040204020203" pitchFamily="34" charset="0"/>
              </a:rPr>
              <a:t>Forms of Cloud</a:t>
            </a:r>
            <a:endParaRPr lang="en-US" sz="2800" dirty="0">
              <a:latin typeface="Segoe UI" panose="020B0502040204020203" pitchFamily="34" charset="0"/>
              <a:ea typeface="Tahoma" panose="020B0604030504040204"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98782" y="1189435"/>
            <a:ext cx="11155018" cy="5252255"/>
          </a:xfrm>
          <a:prstGeom prst="rect">
            <a:avLst/>
          </a:prstGeom>
        </p:spPr>
      </p:pic>
    </p:spTree>
    <p:extLst>
      <p:ext uri="{BB962C8B-B14F-4D97-AF65-F5344CB8AC3E}">
        <p14:creationId xmlns:p14="http://schemas.microsoft.com/office/powerpoint/2010/main" val="128193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sp>
        <p:nvSpPr>
          <p:cNvPr id="3" name="Slide Number Placeholder 2"/>
          <p:cNvSpPr>
            <a:spLocks noGrp="1"/>
          </p:cNvSpPr>
          <p:nvPr>
            <p:ph type="sldNum" sz="quarter" idx="4"/>
          </p:nvPr>
        </p:nvSpPr>
        <p:spPr/>
        <p:txBody>
          <a:bodyPr/>
          <a:lstStyle/>
          <a:p>
            <a:pPr>
              <a:defRPr/>
            </a:pPr>
            <a:fld id="{019164D7-1688-4482-BCBF-BB84A53684BE}" type="slidenum">
              <a:rPr lang="en-US" smtClean="0"/>
              <a:pPr>
                <a:defRPr/>
              </a:pPr>
              <a:t>4</a:t>
            </a:fld>
            <a:endParaRPr lang="en-US" dirty="0"/>
          </a:p>
        </p:txBody>
      </p:sp>
      <p:sp>
        <p:nvSpPr>
          <p:cNvPr id="4" name="Rectangle 3"/>
          <p:cNvSpPr/>
          <p:nvPr/>
        </p:nvSpPr>
        <p:spPr>
          <a:xfrm>
            <a:off x="304800" y="808037"/>
            <a:ext cx="10439400" cy="5016758"/>
          </a:xfrm>
          <a:prstGeom prst="rect">
            <a:avLst/>
          </a:prstGeom>
        </p:spPr>
        <p:txBody>
          <a:bodyPr wrap="square">
            <a:spAutoFit/>
          </a:bodyPr>
          <a:lstStyle/>
          <a:p>
            <a:pPr algn="ctr"/>
            <a:r>
              <a:rPr lang="en-US" sz="3600" i="1" dirty="0" smtClean="0">
                <a:latin typeface="Segoe UI Light" panose="020B0502040204020203" pitchFamily="34" charset="0"/>
                <a:cs typeface="Segoe UI Light" panose="020B0502040204020203" pitchFamily="34" charset="0"/>
              </a:rPr>
              <a:t>“Resiliency </a:t>
            </a:r>
            <a:r>
              <a:rPr lang="en-US" sz="3600" i="1" dirty="0">
                <a:latin typeface="Segoe UI Light" panose="020B0502040204020203" pitchFamily="34" charset="0"/>
                <a:cs typeface="Segoe UI Light" panose="020B0502040204020203" pitchFamily="34" charset="0"/>
              </a:rPr>
              <a:t>is the ability of a system to gracefully handle and recover from </a:t>
            </a:r>
            <a:r>
              <a:rPr lang="en-US" sz="3600" i="1" dirty="0" smtClean="0">
                <a:latin typeface="Segoe UI Light" panose="020B0502040204020203" pitchFamily="34" charset="0"/>
                <a:cs typeface="Segoe UI Light" panose="020B0502040204020203" pitchFamily="34" charset="0"/>
              </a:rPr>
              <a:t>failures”</a:t>
            </a:r>
          </a:p>
          <a:p>
            <a:pPr algn="ctr"/>
            <a:endParaRPr lang="en-US" sz="3200" i="1" dirty="0">
              <a:latin typeface="Segoe UI Light" panose="020B0502040204020203" pitchFamily="34" charset="0"/>
              <a:cs typeface="Segoe UI Light" panose="020B0502040204020203" pitchFamily="34" charset="0"/>
            </a:endParaRPr>
          </a:p>
          <a:p>
            <a:pPr algn="ctr"/>
            <a:r>
              <a:rPr lang="en-US" sz="2400" i="1" dirty="0">
                <a:latin typeface="Segoe UI Light" panose="020B0502040204020203" pitchFamily="34" charset="0"/>
                <a:cs typeface="Segoe UI Light" panose="020B0502040204020203" pitchFamily="34" charset="0"/>
              </a:rPr>
              <a:t>The nature of cloud hosting, where applications are often multi-tenant, use shared platform services, compete for resources and bandwidth, communicate over the Internet, and run on commodity hardware means there is an increased likelihood that both transient and more permanent faults will arise. </a:t>
            </a:r>
            <a:endParaRPr lang="en-US" sz="2400" i="1" dirty="0" smtClean="0">
              <a:latin typeface="Segoe UI Light" panose="020B0502040204020203" pitchFamily="34" charset="0"/>
              <a:cs typeface="Segoe UI Light" panose="020B0502040204020203" pitchFamily="34" charset="0"/>
            </a:endParaRPr>
          </a:p>
          <a:p>
            <a:pPr algn="ctr"/>
            <a:endParaRPr lang="en-US" sz="2400" i="1" dirty="0">
              <a:latin typeface="Segoe UI Light" panose="020B0502040204020203" pitchFamily="34" charset="0"/>
              <a:cs typeface="Segoe UI Light" panose="020B0502040204020203" pitchFamily="34" charset="0"/>
            </a:endParaRPr>
          </a:p>
          <a:p>
            <a:pPr algn="ctr"/>
            <a:endParaRPr lang="en-US" sz="2400" i="1" dirty="0">
              <a:latin typeface="Segoe UI Light" panose="020B0502040204020203" pitchFamily="34" charset="0"/>
              <a:cs typeface="Segoe UI Light" panose="020B0502040204020203" pitchFamily="34" charset="0"/>
            </a:endParaRPr>
          </a:p>
          <a:p>
            <a:pPr algn="ctr"/>
            <a:r>
              <a:rPr lang="en-US" sz="3600" i="1" dirty="0">
                <a:latin typeface="Segoe UI Light" panose="020B0502040204020203" pitchFamily="34" charset="0"/>
                <a:cs typeface="Segoe UI Light" panose="020B0502040204020203" pitchFamily="34" charset="0"/>
              </a:rPr>
              <a:t>Detecting failures, and recovering quickly and efficiently, is necessary to maintain </a:t>
            </a:r>
            <a:r>
              <a:rPr lang="en-US" sz="3600" i="1" dirty="0" smtClean="0">
                <a:latin typeface="Segoe UI Light" panose="020B0502040204020203" pitchFamily="34" charset="0"/>
                <a:cs typeface="Segoe UI Light" panose="020B0502040204020203" pitchFamily="34" charset="0"/>
              </a:rPr>
              <a:t>resiliency</a:t>
            </a:r>
            <a:endParaRPr lang="en-US" sz="3200" i="1" dirty="0">
              <a:latin typeface="Segoe UI Light" panose="020B0502040204020203" pitchFamily="34" charset="0"/>
              <a:cs typeface="Segoe UI Light" panose="020B0502040204020203" pitchFamily="34" charset="0"/>
            </a:endParaRPr>
          </a:p>
        </p:txBody>
      </p:sp>
      <p:sp>
        <p:nvSpPr>
          <p:cNvPr id="5" name="Rectangle 4"/>
          <p:cNvSpPr/>
          <p:nvPr/>
        </p:nvSpPr>
        <p:spPr>
          <a:xfrm>
            <a:off x="381000" y="6446837"/>
            <a:ext cx="4019049" cy="261610"/>
          </a:xfrm>
          <a:prstGeom prst="rect">
            <a:avLst/>
          </a:prstGeom>
        </p:spPr>
        <p:txBody>
          <a:bodyPr wrap="none">
            <a:spAutoFit/>
          </a:bodyPr>
          <a:lstStyle/>
          <a:p>
            <a:r>
              <a:rPr lang="en-US" sz="1100" dirty="0" smtClean="0">
                <a:latin typeface="Segoe UI Light" panose="020B0502040204020203" pitchFamily="34" charset="0"/>
                <a:cs typeface="Segoe UI Light" panose="020B0502040204020203" pitchFamily="34" charset="0"/>
              </a:rPr>
              <a:t>Source: </a:t>
            </a:r>
            <a:r>
              <a:rPr lang="en-US" sz="1100" dirty="0" smtClean="0">
                <a:latin typeface="Segoe UI Light" panose="020B0502040204020203" pitchFamily="34" charset="0"/>
                <a:cs typeface="Segoe UI Light" panose="020B0502040204020203" pitchFamily="34" charset="0"/>
                <a:hlinkClick r:id="rId3"/>
              </a:rPr>
              <a:t>https</a:t>
            </a:r>
            <a:r>
              <a:rPr lang="en-US" sz="1100" dirty="0">
                <a:latin typeface="Segoe UI Light" panose="020B0502040204020203" pitchFamily="34" charset="0"/>
                <a:cs typeface="Segoe UI Light" panose="020B0502040204020203" pitchFamily="34" charset="0"/>
                <a:hlinkClick r:id="rId3"/>
              </a:rPr>
              <a:t>://</a:t>
            </a:r>
            <a:r>
              <a:rPr lang="en-US" sz="1100" dirty="0" smtClean="0">
                <a:latin typeface="Segoe UI Light" panose="020B0502040204020203" pitchFamily="34" charset="0"/>
                <a:cs typeface="Segoe UI Light" panose="020B0502040204020203" pitchFamily="34" charset="0"/>
                <a:hlinkClick r:id="rId3"/>
              </a:rPr>
              <a:t>msdn.microsoft.com/en-us/library/dn600215.aspx</a:t>
            </a:r>
            <a:r>
              <a:rPr lang="en-US" sz="1100" dirty="0" smtClean="0">
                <a:latin typeface="Segoe UI Light" panose="020B0502040204020203" pitchFamily="34" charset="0"/>
                <a:cs typeface="Segoe UI Light" panose="020B0502040204020203" pitchFamily="34" charset="0"/>
              </a:rPr>
              <a:t> </a:t>
            </a:r>
            <a:endParaRPr lang="en-US" sz="11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335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IN" sz="2800" dirty="0">
                <a:latin typeface="Segoe UI" panose="020B0502040204020203" pitchFamily="34" charset="0"/>
                <a:ea typeface="Segoe UI" panose="020B0502040204020203" pitchFamily="34" charset="0"/>
                <a:cs typeface="Segoe UI" panose="020B0502040204020203" pitchFamily="34" charset="0"/>
              </a:rPr>
              <a:t>AWS: Well-Architect Framework</a:t>
            </a:r>
            <a:endParaRPr lang="en-US" sz="28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graphicFrame>
        <p:nvGraphicFramePr>
          <p:cNvPr id="3" name="Diagram 2"/>
          <p:cNvGraphicFramePr/>
          <p:nvPr>
            <p:extLst>
              <p:ext uri="{D42A27DB-BD31-4B8C-83A1-F6EECF244321}">
                <p14:modId xmlns:p14="http://schemas.microsoft.com/office/powerpoint/2010/main" val="3083139999"/>
              </p:ext>
            </p:extLst>
          </p:nvPr>
        </p:nvGraphicFramePr>
        <p:xfrm>
          <a:off x="685800" y="1265237"/>
          <a:ext cx="10210800" cy="5562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9711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VAM ppt images-1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8144"/>
            <a:ext cx="9935818" cy="268206"/>
          </a:xfrm>
          <a:prstGeom prst="rect">
            <a:avLst/>
          </a:prstGeom>
        </p:spPr>
      </p:pic>
      <p:sp>
        <p:nvSpPr>
          <p:cNvPr id="46" name="TextBox 45"/>
          <p:cNvSpPr txBox="1"/>
          <p:nvPr/>
        </p:nvSpPr>
        <p:spPr>
          <a:xfrm>
            <a:off x="76200" y="225865"/>
            <a:ext cx="9906000" cy="523220"/>
          </a:xfrm>
          <a:prstGeom prst="rect">
            <a:avLst/>
          </a:prstGeom>
        </p:spPr>
        <p:txBody>
          <a:bodyPr wrap="square">
            <a:spAutoFit/>
          </a:bodyPr>
          <a:lstStyle>
            <a:defPPr>
              <a:defRPr lang="en-US"/>
            </a:defPPr>
            <a:lvl2pPr marL="10800" lvl="1">
              <a:lnSpc>
                <a:spcPct val="120000"/>
              </a:lnSpc>
              <a:defRPr b="1">
                <a:solidFill>
                  <a:schemeClr val="tx1">
                    <a:lumMod val="75000"/>
                    <a:lumOff val="25000"/>
                  </a:schemeClr>
                </a:solidFill>
              </a:defRPr>
            </a:lvl2pPr>
          </a:lstStyle>
          <a:p>
            <a:r>
              <a:rPr lang="en-IN" sz="2800" dirty="0">
                <a:latin typeface="Segoe UI" panose="020B0502040204020203" pitchFamily="34" charset="0"/>
                <a:ea typeface="Segoe UI" panose="020B0502040204020203" pitchFamily="34" charset="0"/>
                <a:cs typeface="Segoe UI" panose="020B0502040204020203" pitchFamily="34" charset="0"/>
              </a:rPr>
              <a:t>AWS: Well-Architect Framework</a:t>
            </a:r>
            <a:endParaRPr lang="en-US" sz="28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Footer Placeholder 4"/>
          <p:cNvSpPr>
            <a:spLocks noGrp="1"/>
          </p:cNvSpPr>
          <p:nvPr>
            <p:ph type="ftr" sz="quarter" idx="3"/>
          </p:nvPr>
        </p:nvSpPr>
        <p:spPr>
          <a:xfrm>
            <a:off x="4217670" y="6441690"/>
            <a:ext cx="3909060" cy="370027"/>
          </a:xfrm>
          <a:prstGeom prst="rect">
            <a:avLst/>
          </a:prstGeom>
        </p:spPr>
        <p:txBody>
          <a:bodyPr vert="horz" lIns="110249" tIns="55125" rIns="110249" bIns="55125" rtlCol="0" anchor="ctr"/>
          <a:lstStyle>
            <a:lvl1pPr algn="ctr" fontAlgn="auto">
              <a:spcBef>
                <a:spcPts val="0"/>
              </a:spcBef>
              <a:spcAft>
                <a:spcPts val="0"/>
              </a:spcAft>
              <a:defRPr sz="800">
                <a:solidFill>
                  <a:schemeClr val="tx1">
                    <a:tint val="75000"/>
                  </a:schemeClr>
                </a:solidFill>
                <a:latin typeface="Segoe UI" panose="020B0502040204020203" pitchFamily="34" charset="0"/>
                <a:cs typeface="Segoe UI" panose="020B0502040204020203" pitchFamily="34" charset="0"/>
              </a:defRPr>
            </a:lvl1pPr>
          </a:lstStyle>
          <a:p>
            <a:pPr>
              <a:defRPr/>
            </a:pPr>
            <a:r>
              <a:rPr lang="en-US" dirty="0" smtClean="0"/>
              <a:t>© 2016 ValueMomentum Inc. All rights reserved.</a:t>
            </a:r>
            <a:endParaRPr lang="en-US" dirty="0"/>
          </a:p>
        </p:txBody>
      </p:sp>
      <p:graphicFrame>
        <p:nvGraphicFramePr>
          <p:cNvPr id="3" name="Diagram 2"/>
          <p:cNvGraphicFramePr/>
          <p:nvPr>
            <p:extLst>
              <p:ext uri="{D42A27DB-BD31-4B8C-83A1-F6EECF244321}">
                <p14:modId xmlns:p14="http://schemas.microsoft.com/office/powerpoint/2010/main" val="782544011"/>
              </p:ext>
            </p:extLst>
          </p:nvPr>
        </p:nvGraphicFramePr>
        <p:xfrm>
          <a:off x="685800" y="1265237"/>
          <a:ext cx="10210800" cy="5562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2164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02" t="13711" r="1641" b="24843"/>
          <a:stretch/>
        </p:blipFill>
        <p:spPr>
          <a:xfrm>
            <a:off x="609600" y="122237"/>
            <a:ext cx="11384782" cy="5029200"/>
          </a:xfrm>
          <a:prstGeom prst="rect">
            <a:avLst/>
          </a:prstGeom>
        </p:spPr>
      </p:pic>
      <p:sp>
        <p:nvSpPr>
          <p:cNvPr id="5" name="Rectangle 4"/>
          <p:cNvSpPr/>
          <p:nvPr/>
        </p:nvSpPr>
        <p:spPr>
          <a:xfrm>
            <a:off x="609600" y="5303837"/>
            <a:ext cx="11582400" cy="1569660"/>
          </a:xfrm>
          <a:prstGeom prst="rect">
            <a:avLst/>
          </a:prstGeom>
        </p:spPr>
        <p:txBody>
          <a:bodyPr wrap="square">
            <a:spAutoFit/>
          </a:bodyPr>
          <a:lstStyle/>
          <a:p>
            <a:r>
              <a:rPr lang="en-US" sz="2400" dirty="0" smtClean="0">
                <a:solidFill>
                  <a:schemeClr val="accent5">
                    <a:lumMod val="50000"/>
                  </a:schemeClr>
                </a:solidFill>
                <a:latin typeface="Segoe UI" panose="020B0502040204020203" pitchFamily="34" charset="0"/>
                <a:cs typeface="Segoe UI" panose="020B0502040204020203" pitchFamily="34" charset="0"/>
              </a:rPr>
              <a:t>Load </a:t>
            </a:r>
            <a:r>
              <a:rPr lang="en-US" sz="2400" dirty="0">
                <a:solidFill>
                  <a:schemeClr val="accent5">
                    <a:lumMod val="50000"/>
                  </a:schemeClr>
                </a:solidFill>
                <a:latin typeface="Segoe UI" panose="020B0502040204020203" pitchFamily="34" charset="0"/>
                <a:cs typeface="Segoe UI" panose="020B0502040204020203" pitchFamily="34" charset="0"/>
              </a:rPr>
              <a:t>balancing is an effective way to increase </a:t>
            </a:r>
            <a:r>
              <a:rPr lang="en-US" sz="2400" dirty="0" smtClean="0">
                <a:solidFill>
                  <a:schemeClr val="accent5">
                    <a:lumMod val="50000"/>
                  </a:schemeClr>
                </a:solidFill>
                <a:latin typeface="Segoe UI" panose="020B0502040204020203" pitchFamily="34" charset="0"/>
                <a:cs typeface="Segoe UI" panose="020B0502040204020203" pitchFamily="34" charset="0"/>
              </a:rPr>
              <a:t>the availability </a:t>
            </a:r>
            <a:r>
              <a:rPr lang="en-US" sz="2400" dirty="0">
                <a:solidFill>
                  <a:schemeClr val="accent5">
                    <a:lumMod val="50000"/>
                  </a:schemeClr>
                </a:solidFill>
                <a:latin typeface="Segoe UI" panose="020B0502040204020203" pitchFamily="34" charset="0"/>
                <a:cs typeface="Segoe UI" panose="020B0502040204020203" pitchFamily="34" charset="0"/>
              </a:rPr>
              <a:t>of a system. Instances that fail can </a:t>
            </a:r>
            <a:r>
              <a:rPr lang="en-US" sz="2400" dirty="0" smtClean="0">
                <a:solidFill>
                  <a:schemeClr val="accent5">
                    <a:lumMod val="50000"/>
                  </a:schemeClr>
                </a:solidFill>
                <a:latin typeface="Segoe UI" panose="020B0502040204020203" pitchFamily="34" charset="0"/>
                <a:cs typeface="Segoe UI" panose="020B0502040204020203" pitchFamily="34" charset="0"/>
              </a:rPr>
              <a:t>be replaced </a:t>
            </a:r>
            <a:r>
              <a:rPr lang="en-US" sz="2400" dirty="0">
                <a:solidFill>
                  <a:schemeClr val="accent5">
                    <a:lumMod val="50000"/>
                  </a:schemeClr>
                </a:solidFill>
                <a:latin typeface="Segoe UI" panose="020B0502040204020203" pitchFamily="34" charset="0"/>
                <a:cs typeface="Segoe UI" panose="020B0502040204020203" pitchFamily="34" charset="0"/>
              </a:rPr>
              <a:t>seamlessly behind the load balancer while </a:t>
            </a:r>
            <a:r>
              <a:rPr lang="en-US" sz="2400" dirty="0" smtClean="0">
                <a:solidFill>
                  <a:schemeClr val="accent5">
                    <a:lumMod val="50000"/>
                  </a:schemeClr>
                </a:solidFill>
                <a:latin typeface="Segoe UI" panose="020B0502040204020203" pitchFamily="34" charset="0"/>
                <a:cs typeface="Segoe UI" panose="020B0502040204020203" pitchFamily="34" charset="0"/>
              </a:rPr>
              <a:t>other instances </a:t>
            </a:r>
            <a:r>
              <a:rPr lang="en-US" sz="2400" dirty="0">
                <a:solidFill>
                  <a:schemeClr val="accent5">
                    <a:lumMod val="50000"/>
                  </a:schemeClr>
                </a:solidFill>
                <a:latin typeface="Segoe UI" panose="020B0502040204020203" pitchFamily="34" charset="0"/>
                <a:cs typeface="Segoe UI" panose="020B0502040204020203" pitchFamily="34" charset="0"/>
              </a:rPr>
              <a:t>continue to operate. Elastic Load Balancing </a:t>
            </a:r>
            <a:r>
              <a:rPr lang="en-US" sz="2400" dirty="0" smtClean="0">
                <a:solidFill>
                  <a:schemeClr val="accent5">
                    <a:lumMod val="50000"/>
                  </a:schemeClr>
                </a:solidFill>
                <a:latin typeface="Segoe UI" panose="020B0502040204020203" pitchFamily="34" charset="0"/>
                <a:cs typeface="Segoe UI" panose="020B0502040204020203" pitchFamily="34" charset="0"/>
              </a:rPr>
              <a:t>can be </a:t>
            </a:r>
            <a:r>
              <a:rPr lang="en-US" sz="2400" dirty="0">
                <a:solidFill>
                  <a:schemeClr val="accent5">
                    <a:lumMod val="50000"/>
                  </a:schemeClr>
                </a:solidFill>
                <a:latin typeface="Segoe UI" panose="020B0502040204020203" pitchFamily="34" charset="0"/>
                <a:cs typeface="Segoe UI" panose="020B0502040204020203" pitchFamily="34" charset="0"/>
              </a:rPr>
              <a:t>used to balance across instances in multiple </a:t>
            </a:r>
            <a:r>
              <a:rPr lang="en-US" sz="2400" dirty="0" smtClean="0">
                <a:solidFill>
                  <a:schemeClr val="accent5">
                    <a:lumMod val="50000"/>
                  </a:schemeClr>
                </a:solidFill>
                <a:latin typeface="Segoe UI" panose="020B0502040204020203" pitchFamily="34" charset="0"/>
                <a:cs typeface="Segoe UI" panose="020B0502040204020203" pitchFamily="34" charset="0"/>
              </a:rPr>
              <a:t>availability zones </a:t>
            </a:r>
            <a:r>
              <a:rPr lang="en-US" sz="2400" dirty="0">
                <a:solidFill>
                  <a:schemeClr val="accent5">
                    <a:lumMod val="50000"/>
                  </a:schemeClr>
                </a:solidFill>
                <a:latin typeface="Segoe UI" panose="020B0502040204020203" pitchFamily="34" charset="0"/>
                <a:cs typeface="Segoe UI" panose="020B0502040204020203" pitchFamily="34" charset="0"/>
              </a:rPr>
              <a:t>of a region.</a:t>
            </a:r>
          </a:p>
        </p:txBody>
      </p:sp>
      <p:sp>
        <p:nvSpPr>
          <p:cNvPr id="6" name="Pentagon 5"/>
          <p:cNvSpPr/>
          <p:nvPr/>
        </p:nvSpPr>
        <p:spPr>
          <a:xfrm>
            <a:off x="228600" y="5380037"/>
            <a:ext cx="381000" cy="304800"/>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a:t>
            </a:r>
            <a:endParaRPr lang="en-US" dirty="0"/>
          </a:p>
        </p:txBody>
      </p:sp>
      <p:sp>
        <p:nvSpPr>
          <p:cNvPr id="7" name="Rectangle 6"/>
          <p:cNvSpPr/>
          <p:nvPr/>
        </p:nvSpPr>
        <p:spPr>
          <a:xfrm>
            <a:off x="7391400" y="6703854"/>
            <a:ext cx="4114800" cy="246221"/>
          </a:xfrm>
          <a:prstGeom prst="rect">
            <a:avLst/>
          </a:prstGeom>
        </p:spPr>
        <p:txBody>
          <a:bodyPr wrap="square">
            <a:spAutoFit/>
          </a:bodyPr>
          <a:lstStyle/>
          <a:p>
            <a:r>
              <a:rPr lang="en-US" sz="1000" dirty="0" smtClean="0">
                <a:latin typeface="Segoe UI Light" panose="020B0502040204020203" pitchFamily="34" charset="0"/>
                <a:cs typeface="Segoe UI Light" panose="020B0502040204020203" pitchFamily="34" charset="0"/>
              </a:rPr>
              <a:t>Source: </a:t>
            </a:r>
            <a:r>
              <a:rPr lang="en-US" sz="1000" dirty="0" smtClean="0">
                <a:latin typeface="Segoe UI Light" panose="020B0502040204020203" pitchFamily="34" charset="0"/>
                <a:cs typeface="Segoe UI Light" panose="020B0502040204020203" pitchFamily="34" charset="0"/>
                <a:hlinkClick r:id="rId4"/>
              </a:rPr>
              <a:t>http</a:t>
            </a:r>
            <a:r>
              <a:rPr lang="en-US" sz="1000" dirty="0">
                <a:latin typeface="Segoe UI Light" panose="020B0502040204020203" pitchFamily="34" charset="0"/>
                <a:cs typeface="Segoe UI Light" panose="020B0502040204020203" pitchFamily="34" charset="0"/>
                <a:hlinkClick r:id="rId4"/>
              </a:rPr>
              <a:t>://media.amazonwebservices.com/architecturecenter</a:t>
            </a:r>
            <a:r>
              <a:rPr lang="en-US" sz="1000" dirty="0" smtClean="0">
                <a:latin typeface="Segoe UI Light" panose="020B0502040204020203" pitchFamily="34" charset="0"/>
                <a:cs typeface="Segoe UI Light" panose="020B0502040204020203" pitchFamily="34" charset="0"/>
                <a:hlinkClick r:id="rId4"/>
              </a:rPr>
              <a:t>/</a:t>
            </a:r>
            <a:r>
              <a:rPr lang="en-US" sz="1000" dirty="0" smtClean="0">
                <a:latin typeface="Segoe UI Light" panose="020B0502040204020203" pitchFamily="34" charset="0"/>
                <a:cs typeface="Segoe UI Light" panose="020B0502040204020203" pitchFamily="34" charset="0"/>
              </a:rPr>
              <a:t> </a:t>
            </a:r>
            <a:endParaRPr lang="en-US" sz="1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91853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02" t="13711" r="1641" b="24843"/>
          <a:stretch/>
        </p:blipFill>
        <p:spPr>
          <a:xfrm>
            <a:off x="609600" y="122237"/>
            <a:ext cx="11384782" cy="5029200"/>
          </a:xfrm>
          <a:prstGeom prst="rect">
            <a:avLst/>
          </a:prstGeom>
        </p:spPr>
      </p:pic>
      <p:sp>
        <p:nvSpPr>
          <p:cNvPr id="5" name="Rectangle 4"/>
          <p:cNvSpPr/>
          <p:nvPr/>
        </p:nvSpPr>
        <p:spPr>
          <a:xfrm>
            <a:off x="609600" y="5303837"/>
            <a:ext cx="11582400" cy="1200329"/>
          </a:xfrm>
          <a:prstGeom prst="rect">
            <a:avLst/>
          </a:prstGeom>
        </p:spPr>
        <p:txBody>
          <a:bodyPr wrap="square">
            <a:spAutoFit/>
          </a:bodyPr>
          <a:lstStyle/>
          <a:p>
            <a:r>
              <a:rPr lang="en-US" sz="2400" b="1" dirty="0" smtClean="0">
                <a:solidFill>
                  <a:schemeClr val="accent5">
                    <a:lumMod val="50000"/>
                  </a:schemeClr>
                </a:solidFill>
                <a:latin typeface="Segoe UI" panose="020B0502040204020203" pitchFamily="34" charset="0"/>
                <a:cs typeface="Segoe UI" panose="020B0502040204020203" pitchFamily="34" charset="0"/>
              </a:rPr>
              <a:t>Availability </a:t>
            </a:r>
            <a:r>
              <a:rPr lang="en-US" sz="2400" b="1" dirty="0">
                <a:solidFill>
                  <a:schemeClr val="accent5">
                    <a:lumMod val="50000"/>
                  </a:schemeClr>
                </a:solidFill>
                <a:latin typeface="Segoe UI" panose="020B0502040204020203" pitchFamily="34" charset="0"/>
                <a:cs typeface="Segoe UI" panose="020B0502040204020203" pitchFamily="34" charset="0"/>
              </a:rPr>
              <a:t>zones (AZs) </a:t>
            </a:r>
            <a:r>
              <a:rPr lang="en-US" sz="2400" dirty="0">
                <a:solidFill>
                  <a:schemeClr val="accent5">
                    <a:lumMod val="50000"/>
                  </a:schemeClr>
                </a:solidFill>
                <a:latin typeface="Segoe UI" panose="020B0502040204020203" pitchFamily="34" charset="0"/>
                <a:cs typeface="Segoe UI" panose="020B0502040204020203" pitchFamily="34" charset="0"/>
              </a:rPr>
              <a:t>are distinct </a:t>
            </a:r>
            <a:r>
              <a:rPr lang="en-US" sz="2400" dirty="0" smtClean="0">
                <a:solidFill>
                  <a:schemeClr val="accent5">
                    <a:lumMod val="50000"/>
                  </a:schemeClr>
                </a:solidFill>
                <a:latin typeface="Segoe UI" panose="020B0502040204020203" pitchFamily="34" charset="0"/>
                <a:cs typeface="Segoe UI" panose="020B0502040204020203" pitchFamily="34" charset="0"/>
              </a:rPr>
              <a:t>geographical locations </a:t>
            </a:r>
            <a:r>
              <a:rPr lang="en-US" sz="2400" dirty="0">
                <a:solidFill>
                  <a:schemeClr val="accent5">
                    <a:lumMod val="50000"/>
                  </a:schemeClr>
                </a:solidFill>
                <a:latin typeface="Segoe UI" panose="020B0502040204020203" pitchFamily="34" charset="0"/>
                <a:cs typeface="Segoe UI" panose="020B0502040204020203" pitchFamily="34" charset="0"/>
              </a:rPr>
              <a:t>that are engineered to be insulated </a:t>
            </a:r>
            <a:r>
              <a:rPr lang="en-US" sz="2400" dirty="0" smtClean="0">
                <a:solidFill>
                  <a:schemeClr val="accent5">
                    <a:lumMod val="50000"/>
                  </a:schemeClr>
                </a:solidFill>
                <a:latin typeface="Segoe UI" panose="020B0502040204020203" pitchFamily="34" charset="0"/>
                <a:cs typeface="Segoe UI" panose="020B0502040204020203" pitchFamily="34" charset="0"/>
              </a:rPr>
              <a:t>from failures </a:t>
            </a:r>
            <a:r>
              <a:rPr lang="en-US" sz="2400" dirty="0">
                <a:solidFill>
                  <a:schemeClr val="accent5">
                    <a:lumMod val="50000"/>
                  </a:schemeClr>
                </a:solidFill>
                <a:latin typeface="Segoe UI" panose="020B0502040204020203" pitchFamily="34" charset="0"/>
                <a:cs typeface="Segoe UI" panose="020B0502040204020203" pitchFamily="34" charset="0"/>
              </a:rPr>
              <a:t>in other AZs. By placing </a:t>
            </a:r>
            <a:r>
              <a:rPr lang="en-US" sz="2400" b="1" dirty="0">
                <a:solidFill>
                  <a:schemeClr val="accent5">
                    <a:lumMod val="50000"/>
                  </a:schemeClr>
                </a:solidFill>
                <a:latin typeface="Segoe UI" panose="020B0502040204020203" pitchFamily="34" charset="0"/>
                <a:cs typeface="Segoe UI" panose="020B0502040204020203" pitchFamily="34" charset="0"/>
              </a:rPr>
              <a:t>Amazon EC2 </a:t>
            </a:r>
            <a:r>
              <a:rPr lang="en-US" sz="2400" dirty="0">
                <a:solidFill>
                  <a:schemeClr val="accent5">
                    <a:lumMod val="50000"/>
                  </a:schemeClr>
                </a:solidFill>
                <a:latin typeface="Segoe UI" panose="020B0502040204020203" pitchFamily="34" charset="0"/>
                <a:cs typeface="Segoe UI" panose="020B0502040204020203" pitchFamily="34" charset="0"/>
              </a:rPr>
              <a:t>instances </a:t>
            </a:r>
            <a:r>
              <a:rPr lang="en-US" sz="2400" dirty="0" smtClean="0">
                <a:solidFill>
                  <a:schemeClr val="accent5">
                    <a:lumMod val="50000"/>
                  </a:schemeClr>
                </a:solidFill>
                <a:latin typeface="Segoe UI" panose="020B0502040204020203" pitchFamily="34" charset="0"/>
                <a:cs typeface="Segoe UI" panose="020B0502040204020203" pitchFamily="34" charset="0"/>
              </a:rPr>
              <a:t>in multiple </a:t>
            </a:r>
            <a:r>
              <a:rPr lang="en-US" sz="2400" dirty="0">
                <a:solidFill>
                  <a:schemeClr val="accent5">
                    <a:lumMod val="50000"/>
                  </a:schemeClr>
                </a:solidFill>
                <a:latin typeface="Segoe UI" panose="020B0502040204020203" pitchFamily="34" charset="0"/>
                <a:cs typeface="Segoe UI" panose="020B0502040204020203" pitchFamily="34" charset="0"/>
              </a:rPr>
              <a:t>AZs, an application can be protected from failure at </a:t>
            </a:r>
            <a:r>
              <a:rPr lang="en-US" sz="2400" dirty="0" smtClean="0">
                <a:solidFill>
                  <a:schemeClr val="accent5">
                    <a:lumMod val="50000"/>
                  </a:schemeClr>
                </a:solidFill>
                <a:latin typeface="Segoe UI" panose="020B0502040204020203" pitchFamily="34" charset="0"/>
                <a:cs typeface="Segoe UI" panose="020B0502040204020203" pitchFamily="34" charset="0"/>
              </a:rPr>
              <a:t>a single </a:t>
            </a:r>
            <a:r>
              <a:rPr lang="en-US" sz="2400" dirty="0">
                <a:solidFill>
                  <a:schemeClr val="accent5">
                    <a:lumMod val="50000"/>
                  </a:schemeClr>
                </a:solidFill>
                <a:latin typeface="Segoe UI" panose="020B0502040204020203" pitchFamily="34" charset="0"/>
                <a:cs typeface="Segoe UI" panose="020B0502040204020203" pitchFamily="34" charset="0"/>
              </a:rPr>
              <a:t>location. </a:t>
            </a:r>
          </a:p>
        </p:txBody>
      </p:sp>
      <p:sp>
        <p:nvSpPr>
          <p:cNvPr id="6" name="Pentagon 5"/>
          <p:cNvSpPr/>
          <p:nvPr/>
        </p:nvSpPr>
        <p:spPr>
          <a:xfrm>
            <a:off x="228600" y="5380037"/>
            <a:ext cx="381000" cy="304800"/>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2</a:t>
            </a:r>
            <a:endParaRPr lang="en-US" dirty="0"/>
          </a:p>
        </p:txBody>
      </p:sp>
    </p:spTree>
    <p:extLst>
      <p:ext uri="{BB962C8B-B14F-4D97-AF65-F5344CB8AC3E}">
        <p14:creationId xmlns:p14="http://schemas.microsoft.com/office/powerpoint/2010/main" val="1026724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defRPr/>
            </a:pPr>
            <a:r>
              <a:rPr lang="en-US" smtClean="0"/>
              <a:t>© 2016 ValueMomentum Inc. All rights reserved.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02" t="13711" r="1641" b="24843"/>
          <a:stretch/>
        </p:blipFill>
        <p:spPr>
          <a:xfrm>
            <a:off x="609600" y="122237"/>
            <a:ext cx="11384782" cy="5029200"/>
          </a:xfrm>
          <a:prstGeom prst="rect">
            <a:avLst/>
          </a:prstGeom>
        </p:spPr>
      </p:pic>
      <p:sp>
        <p:nvSpPr>
          <p:cNvPr id="5" name="Rectangle 4"/>
          <p:cNvSpPr/>
          <p:nvPr/>
        </p:nvSpPr>
        <p:spPr>
          <a:xfrm>
            <a:off x="609600" y="5303837"/>
            <a:ext cx="11582400" cy="1569660"/>
          </a:xfrm>
          <a:prstGeom prst="rect">
            <a:avLst/>
          </a:prstGeom>
        </p:spPr>
        <p:txBody>
          <a:bodyPr wrap="square">
            <a:spAutoFit/>
          </a:bodyPr>
          <a:lstStyle/>
          <a:p>
            <a:r>
              <a:rPr lang="en-US" sz="2400" b="1" dirty="0" smtClean="0">
                <a:solidFill>
                  <a:schemeClr val="accent5">
                    <a:lumMod val="50000"/>
                  </a:schemeClr>
                </a:solidFill>
                <a:latin typeface="Segoe UI" panose="020B0502040204020203" pitchFamily="34" charset="0"/>
                <a:cs typeface="Segoe UI" panose="020B0502040204020203" pitchFamily="34" charset="0"/>
              </a:rPr>
              <a:t>Elastic </a:t>
            </a:r>
            <a:r>
              <a:rPr lang="en-US" sz="2400" b="1" dirty="0">
                <a:solidFill>
                  <a:schemeClr val="accent5">
                    <a:lumMod val="50000"/>
                  </a:schemeClr>
                </a:solidFill>
                <a:latin typeface="Segoe UI" panose="020B0502040204020203" pitchFamily="34" charset="0"/>
                <a:cs typeface="Segoe UI" panose="020B0502040204020203" pitchFamily="34" charset="0"/>
              </a:rPr>
              <a:t>IP </a:t>
            </a:r>
            <a:r>
              <a:rPr lang="en-US" sz="2400" dirty="0">
                <a:solidFill>
                  <a:schemeClr val="accent5">
                    <a:lumMod val="50000"/>
                  </a:schemeClr>
                </a:solidFill>
                <a:latin typeface="Segoe UI" panose="020B0502040204020203" pitchFamily="34" charset="0"/>
                <a:cs typeface="Segoe UI" panose="020B0502040204020203" pitchFamily="34" charset="0"/>
              </a:rPr>
              <a:t>addresses are public IP addresses that </a:t>
            </a:r>
            <a:r>
              <a:rPr lang="en-US" sz="2400" dirty="0" smtClean="0">
                <a:solidFill>
                  <a:schemeClr val="accent5">
                    <a:lumMod val="50000"/>
                  </a:schemeClr>
                </a:solidFill>
                <a:latin typeface="Segoe UI" panose="020B0502040204020203" pitchFamily="34" charset="0"/>
                <a:cs typeface="Segoe UI" panose="020B0502040204020203" pitchFamily="34" charset="0"/>
              </a:rPr>
              <a:t>can be </a:t>
            </a:r>
            <a:r>
              <a:rPr lang="en-US" sz="2400" dirty="0">
                <a:solidFill>
                  <a:schemeClr val="accent5">
                    <a:lumMod val="50000"/>
                  </a:schemeClr>
                </a:solidFill>
                <a:latin typeface="Segoe UI" panose="020B0502040204020203" pitchFamily="34" charset="0"/>
                <a:cs typeface="Segoe UI" panose="020B0502040204020203" pitchFamily="34" charset="0"/>
              </a:rPr>
              <a:t>programmatically mapped between instances </a:t>
            </a:r>
            <a:r>
              <a:rPr lang="en-US" sz="2400" dirty="0" smtClean="0">
                <a:solidFill>
                  <a:schemeClr val="accent5">
                    <a:lumMod val="50000"/>
                  </a:schemeClr>
                </a:solidFill>
                <a:latin typeface="Segoe UI" panose="020B0502040204020203" pitchFamily="34" charset="0"/>
                <a:cs typeface="Segoe UI" panose="020B0502040204020203" pitchFamily="34" charset="0"/>
              </a:rPr>
              <a:t>within a </a:t>
            </a:r>
            <a:r>
              <a:rPr lang="en-US" sz="2400" dirty="0">
                <a:solidFill>
                  <a:schemeClr val="accent5">
                    <a:lumMod val="50000"/>
                  </a:schemeClr>
                </a:solidFill>
                <a:latin typeface="Segoe UI" panose="020B0502040204020203" pitchFamily="34" charset="0"/>
                <a:cs typeface="Segoe UI" panose="020B0502040204020203" pitchFamily="34" charset="0"/>
              </a:rPr>
              <a:t>region. </a:t>
            </a:r>
            <a:r>
              <a:rPr lang="en-US" sz="2400" b="1" dirty="0" smtClean="0">
                <a:solidFill>
                  <a:schemeClr val="accent5">
                    <a:lumMod val="50000"/>
                  </a:schemeClr>
                </a:solidFill>
                <a:latin typeface="Segoe UI" panose="020B0502040204020203" pitchFamily="34" charset="0"/>
                <a:cs typeface="Segoe UI" panose="020B0502040204020203" pitchFamily="34" charset="0"/>
              </a:rPr>
              <a:t>Elastic </a:t>
            </a:r>
            <a:r>
              <a:rPr lang="en-US" sz="2400" b="1" dirty="0">
                <a:solidFill>
                  <a:schemeClr val="accent5">
                    <a:lumMod val="50000"/>
                  </a:schemeClr>
                </a:solidFill>
                <a:latin typeface="Segoe UI" panose="020B0502040204020203" pitchFamily="34" charset="0"/>
                <a:cs typeface="Segoe UI" panose="020B0502040204020203" pitchFamily="34" charset="0"/>
              </a:rPr>
              <a:t>IP </a:t>
            </a:r>
            <a:r>
              <a:rPr lang="en-US" sz="2400" dirty="0">
                <a:solidFill>
                  <a:schemeClr val="accent5">
                    <a:lumMod val="50000"/>
                  </a:schemeClr>
                </a:solidFill>
                <a:latin typeface="Segoe UI" panose="020B0502040204020203" pitchFamily="34" charset="0"/>
                <a:cs typeface="Segoe UI" panose="020B0502040204020203" pitchFamily="34" charset="0"/>
              </a:rPr>
              <a:t>addresses can be used to work around host </a:t>
            </a:r>
            <a:r>
              <a:rPr lang="en-US" sz="2400" dirty="0" smtClean="0">
                <a:solidFill>
                  <a:schemeClr val="accent5">
                    <a:lumMod val="50000"/>
                  </a:schemeClr>
                </a:solidFill>
                <a:latin typeface="Segoe UI" panose="020B0502040204020203" pitchFamily="34" charset="0"/>
                <a:cs typeface="Segoe UI" panose="020B0502040204020203" pitchFamily="34" charset="0"/>
              </a:rPr>
              <a:t>or availability </a:t>
            </a:r>
            <a:r>
              <a:rPr lang="en-US" sz="2400" dirty="0">
                <a:solidFill>
                  <a:schemeClr val="accent5">
                    <a:lumMod val="50000"/>
                  </a:schemeClr>
                </a:solidFill>
                <a:latin typeface="Segoe UI" panose="020B0502040204020203" pitchFamily="34" charset="0"/>
                <a:cs typeface="Segoe UI" panose="020B0502040204020203" pitchFamily="34" charset="0"/>
              </a:rPr>
              <a:t>zone failures by quickly remapping the address </a:t>
            </a:r>
            <a:r>
              <a:rPr lang="en-US" sz="2400" dirty="0" smtClean="0">
                <a:solidFill>
                  <a:schemeClr val="accent5">
                    <a:lumMod val="50000"/>
                  </a:schemeClr>
                </a:solidFill>
                <a:latin typeface="Segoe UI" panose="020B0502040204020203" pitchFamily="34" charset="0"/>
                <a:cs typeface="Segoe UI" panose="020B0502040204020203" pitchFamily="34" charset="0"/>
              </a:rPr>
              <a:t>to another </a:t>
            </a:r>
            <a:r>
              <a:rPr lang="en-US" sz="2400" dirty="0">
                <a:solidFill>
                  <a:schemeClr val="accent5">
                    <a:lumMod val="50000"/>
                  </a:schemeClr>
                </a:solidFill>
                <a:latin typeface="Segoe UI" panose="020B0502040204020203" pitchFamily="34" charset="0"/>
                <a:cs typeface="Segoe UI" panose="020B0502040204020203" pitchFamily="34" charset="0"/>
              </a:rPr>
              <a:t>running instance or a replacement instance that </a:t>
            </a:r>
            <a:r>
              <a:rPr lang="en-US" sz="2400" dirty="0" smtClean="0">
                <a:solidFill>
                  <a:schemeClr val="accent5">
                    <a:lumMod val="50000"/>
                  </a:schemeClr>
                </a:solidFill>
                <a:latin typeface="Segoe UI" panose="020B0502040204020203" pitchFamily="34" charset="0"/>
                <a:cs typeface="Segoe UI" panose="020B0502040204020203" pitchFamily="34" charset="0"/>
              </a:rPr>
              <a:t>was just </a:t>
            </a:r>
            <a:r>
              <a:rPr lang="en-US" sz="2400" dirty="0">
                <a:solidFill>
                  <a:schemeClr val="accent5">
                    <a:lumMod val="50000"/>
                  </a:schemeClr>
                </a:solidFill>
                <a:latin typeface="Segoe UI" panose="020B0502040204020203" pitchFamily="34" charset="0"/>
                <a:cs typeface="Segoe UI" panose="020B0502040204020203" pitchFamily="34" charset="0"/>
              </a:rPr>
              <a:t>started. </a:t>
            </a:r>
          </a:p>
        </p:txBody>
      </p:sp>
      <p:sp>
        <p:nvSpPr>
          <p:cNvPr id="6" name="Pentagon 5"/>
          <p:cNvSpPr/>
          <p:nvPr/>
        </p:nvSpPr>
        <p:spPr>
          <a:xfrm>
            <a:off x="228600" y="5380037"/>
            <a:ext cx="381000" cy="304800"/>
          </a:xfrm>
          <a:prstGeom prst="homePlat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98736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59056</TotalTime>
  <Words>2624</Words>
  <Application>Microsoft Office PowerPoint</Application>
  <PresentationFormat>Custom</PresentationFormat>
  <Paragraphs>421</Paragraphs>
  <Slides>32</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MS UI Gothic</vt:lpstr>
      <vt:lpstr>Arial</vt:lpstr>
      <vt:lpstr>Calibri</vt:lpstr>
      <vt:lpstr>inherit</vt:lpstr>
      <vt:lpstr>Open Sans</vt:lpstr>
      <vt:lpstr>Segoe UI</vt:lpstr>
      <vt:lpstr>Segoe UI Light</vt:lpstr>
      <vt:lpstr>Segoe UI Semilight</vt:lpstr>
      <vt:lpstr>Tahoma</vt:lpstr>
      <vt:lpstr>Wingdings</vt:lpstr>
      <vt:lpstr>Office Theme</vt:lpstr>
      <vt:lpstr>TechEd 2014 Dk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issac</dc:creator>
  <cp:lastModifiedBy>Archana Agarwal</cp:lastModifiedBy>
  <cp:revision>4491</cp:revision>
  <cp:lastPrinted>2016-02-25T22:16:10Z</cp:lastPrinted>
  <dcterms:created xsi:type="dcterms:W3CDTF">2010-11-19T06:53:04Z</dcterms:created>
  <dcterms:modified xsi:type="dcterms:W3CDTF">2018-03-29T07:12:48Z</dcterms:modified>
</cp:coreProperties>
</file>